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Lst>
  <p:notesMasterIdLst>
    <p:notesMasterId r:id="rId17"/>
  </p:notesMasterIdLst>
  <p:handoutMasterIdLst>
    <p:handoutMasterId r:id="rId18"/>
  </p:handoutMasterIdLst>
  <p:sldIdLst>
    <p:sldId id="259" r:id="rId3"/>
    <p:sldId id="270" r:id="rId4"/>
    <p:sldId id="292" r:id="rId5"/>
    <p:sldId id="293" r:id="rId6"/>
    <p:sldId id="294" r:id="rId7"/>
    <p:sldId id="288" r:id="rId8"/>
    <p:sldId id="271" r:id="rId9"/>
    <p:sldId id="285" r:id="rId10"/>
    <p:sldId id="291" r:id="rId11"/>
    <p:sldId id="290" r:id="rId12"/>
    <p:sldId id="286" r:id="rId13"/>
    <p:sldId id="287" r:id="rId14"/>
    <p:sldId id="279" r:id="rId15"/>
    <p:sldId id="283" r:id="rId16"/>
  </p:sldIdLst>
  <p:sldSz cx="9144000" cy="6858000" type="screen4x3"/>
  <p:notesSz cx="6854825"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87D1E"/>
    <a:srgbClr val="4A658F"/>
    <a:srgbClr val="EF9F5B"/>
    <a:srgbClr val="D55C19"/>
    <a:srgbClr val="E0BA31"/>
    <a:srgbClr val="E6C597"/>
    <a:srgbClr val="DEB378"/>
    <a:srgbClr val="D298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2" autoAdjust="0"/>
    <p:restoredTop sz="76478" autoAdjust="0"/>
  </p:normalViewPr>
  <p:slideViewPr>
    <p:cSldViewPr>
      <p:cViewPr>
        <p:scale>
          <a:sx n="66" d="100"/>
          <a:sy n="66" d="100"/>
        </p:scale>
        <p:origin x="-1050" y="-58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varScale="1">
        <p:scale>
          <a:sx n="81" d="100"/>
          <a:sy n="81" d="100"/>
        </p:scale>
        <p:origin x="-1956" y="-78"/>
      </p:cViewPr>
      <p:guideLst>
        <p:guide orient="horz" pos="2861"/>
        <p:guide pos="215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54025"/>
          </a:xfrm>
          <a:prstGeom prst="rect">
            <a:avLst/>
          </a:prstGeom>
        </p:spPr>
        <p:txBody>
          <a:bodyPr vert="horz" lIns="91074" tIns="45537" rIns="91074" bIns="4553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3025" y="0"/>
            <a:ext cx="2970213" cy="454025"/>
          </a:xfrm>
          <a:prstGeom prst="rect">
            <a:avLst/>
          </a:prstGeom>
        </p:spPr>
        <p:txBody>
          <a:bodyPr vert="horz" lIns="91074" tIns="45537" rIns="91074" bIns="45537" rtlCol="0"/>
          <a:lstStyle>
            <a:lvl1pPr algn="r" fontAlgn="auto">
              <a:spcBef>
                <a:spcPts val="0"/>
              </a:spcBef>
              <a:spcAft>
                <a:spcPts val="0"/>
              </a:spcAft>
              <a:defRPr sz="1200" smtClean="0">
                <a:latin typeface="+mn-lt"/>
              </a:defRPr>
            </a:lvl1pPr>
          </a:lstStyle>
          <a:p>
            <a:pPr>
              <a:defRPr/>
            </a:pPr>
            <a:fld id="{EF565CA6-5083-408D-AE08-9C417F594291}" type="datetimeFigureOut">
              <a:rPr lang="en-US"/>
              <a:pPr>
                <a:defRPr/>
              </a:pPr>
              <a:t>7/8/2013</a:t>
            </a:fld>
            <a:endParaRPr lang="en-US"/>
          </a:p>
        </p:txBody>
      </p:sp>
      <p:sp>
        <p:nvSpPr>
          <p:cNvPr id="4" name="Footer Placeholder 3"/>
          <p:cNvSpPr>
            <a:spLocks noGrp="1"/>
          </p:cNvSpPr>
          <p:nvPr>
            <p:ph type="ftr" sz="quarter" idx="2"/>
          </p:nvPr>
        </p:nvSpPr>
        <p:spPr>
          <a:xfrm>
            <a:off x="0" y="8628063"/>
            <a:ext cx="2970213" cy="454025"/>
          </a:xfrm>
          <a:prstGeom prst="rect">
            <a:avLst/>
          </a:prstGeom>
        </p:spPr>
        <p:txBody>
          <a:bodyPr vert="horz" lIns="91074" tIns="45537" rIns="91074" bIns="45537"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3025" y="8628063"/>
            <a:ext cx="2970213" cy="454025"/>
          </a:xfrm>
          <a:prstGeom prst="rect">
            <a:avLst/>
          </a:prstGeom>
        </p:spPr>
        <p:txBody>
          <a:bodyPr vert="horz" lIns="91074" tIns="45537" rIns="91074" bIns="45537" rtlCol="0" anchor="b"/>
          <a:lstStyle>
            <a:lvl1pPr algn="r" fontAlgn="auto">
              <a:spcBef>
                <a:spcPts val="0"/>
              </a:spcBef>
              <a:spcAft>
                <a:spcPts val="0"/>
              </a:spcAft>
              <a:defRPr sz="1200" smtClean="0">
                <a:latin typeface="+mn-lt"/>
              </a:defRPr>
            </a:lvl1pPr>
          </a:lstStyle>
          <a:p>
            <a:pPr>
              <a:defRPr/>
            </a:pPr>
            <a:fld id="{FA81FEB6-9DA1-4B69-B56D-E6E63A45245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54025"/>
          </a:xfrm>
          <a:prstGeom prst="rect">
            <a:avLst/>
          </a:prstGeom>
        </p:spPr>
        <p:txBody>
          <a:bodyPr vert="horz" lIns="91074" tIns="45537" rIns="91074" bIns="4553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3025" y="0"/>
            <a:ext cx="2970213" cy="454025"/>
          </a:xfrm>
          <a:prstGeom prst="rect">
            <a:avLst/>
          </a:prstGeom>
        </p:spPr>
        <p:txBody>
          <a:bodyPr vert="horz" lIns="91074" tIns="45537" rIns="91074" bIns="45537" rtlCol="0"/>
          <a:lstStyle>
            <a:lvl1pPr algn="r" fontAlgn="auto">
              <a:spcBef>
                <a:spcPts val="0"/>
              </a:spcBef>
              <a:spcAft>
                <a:spcPts val="0"/>
              </a:spcAft>
              <a:defRPr sz="1200" smtClean="0">
                <a:latin typeface="+mn-lt"/>
              </a:defRPr>
            </a:lvl1pPr>
          </a:lstStyle>
          <a:p>
            <a:pPr>
              <a:defRPr/>
            </a:pPr>
            <a:fld id="{8666492B-1DF2-4716-9B8A-F851E83F079D}" type="datetimeFigureOut">
              <a:rPr lang="en-US"/>
              <a:pPr>
                <a:defRPr/>
              </a:pPr>
              <a:t>7/8/2013</a:t>
            </a:fld>
            <a:endParaRPr lang="en-US"/>
          </a:p>
        </p:txBody>
      </p:sp>
      <p:sp>
        <p:nvSpPr>
          <p:cNvPr id="4" name="Slide Image Placeholder 3"/>
          <p:cNvSpPr>
            <a:spLocks noGrp="1" noRot="1" noChangeAspect="1"/>
          </p:cNvSpPr>
          <p:nvPr>
            <p:ph type="sldImg" idx="2"/>
          </p:nvPr>
        </p:nvSpPr>
        <p:spPr>
          <a:xfrm>
            <a:off x="1155700" y="681038"/>
            <a:ext cx="4543425" cy="3406775"/>
          </a:xfrm>
          <a:prstGeom prst="rect">
            <a:avLst/>
          </a:prstGeom>
          <a:noFill/>
          <a:ln w="12700">
            <a:solidFill>
              <a:prstClr val="black"/>
            </a:solidFill>
          </a:ln>
        </p:spPr>
        <p:txBody>
          <a:bodyPr vert="horz" lIns="91074" tIns="45537" rIns="91074" bIns="45537" rtlCol="0" anchor="ctr"/>
          <a:lstStyle/>
          <a:p>
            <a:pPr lvl="0"/>
            <a:endParaRPr lang="en-US" noProof="0"/>
          </a:p>
        </p:txBody>
      </p:sp>
      <p:sp>
        <p:nvSpPr>
          <p:cNvPr id="5" name="Notes Placeholder 4"/>
          <p:cNvSpPr>
            <a:spLocks noGrp="1"/>
          </p:cNvSpPr>
          <p:nvPr>
            <p:ph type="body" sz="quarter" idx="3"/>
          </p:nvPr>
        </p:nvSpPr>
        <p:spPr>
          <a:xfrm>
            <a:off x="685800" y="4314825"/>
            <a:ext cx="5483225" cy="4087813"/>
          </a:xfrm>
          <a:prstGeom prst="rect">
            <a:avLst/>
          </a:prstGeom>
        </p:spPr>
        <p:txBody>
          <a:bodyPr vert="horz" lIns="91074" tIns="45537" rIns="91074" bIns="4553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8063"/>
            <a:ext cx="2970213" cy="454025"/>
          </a:xfrm>
          <a:prstGeom prst="rect">
            <a:avLst/>
          </a:prstGeom>
        </p:spPr>
        <p:txBody>
          <a:bodyPr vert="horz" lIns="91074" tIns="45537" rIns="91074" bIns="4553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3025" y="8628063"/>
            <a:ext cx="2970213" cy="454025"/>
          </a:xfrm>
          <a:prstGeom prst="rect">
            <a:avLst/>
          </a:prstGeom>
        </p:spPr>
        <p:txBody>
          <a:bodyPr vert="horz" lIns="91074" tIns="45537" rIns="91074" bIns="45537" rtlCol="0" anchor="b"/>
          <a:lstStyle>
            <a:lvl1pPr algn="r" fontAlgn="auto">
              <a:spcBef>
                <a:spcPts val="0"/>
              </a:spcBef>
              <a:spcAft>
                <a:spcPts val="0"/>
              </a:spcAft>
              <a:defRPr sz="1200" smtClean="0">
                <a:latin typeface="+mn-lt"/>
              </a:defRPr>
            </a:lvl1pPr>
          </a:lstStyle>
          <a:p>
            <a:pPr>
              <a:defRPr/>
            </a:pPr>
            <a:fld id="{90E5A625-14FA-4A56-824B-91C0126ED5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Welcome, and thanks for taking the time to participate in this webinar, which focuses on the Library of Virginia’s 2013 Summer Reading Program  which is currently underway, and the evaluation of this program.  We’ll be spending the next 15 or 20 minutes sharing some information about this study, and then will have 10 to 15 minutes for questions.</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27E3A0-85B2-48EA-A599-C87FEE50FA6D}"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2013 report will cover preliminary findings from the library survey as well as the participation data for summer 2013.  </a:t>
            </a:r>
          </a:p>
          <a:p>
            <a:pPr>
              <a:spcBef>
                <a:spcPct val="0"/>
              </a:spcBef>
            </a:pPr>
            <a:r>
              <a:rPr lang="en-US" smtClean="0"/>
              <a:t>The annual evaluation report will include  the first analysis of 2013 participation data coupled with achievement data (from 2012-13 as a baseline and from 2013-14 after the summer treatment).</a:t>
            </a:r>
          </a:p>
          <a:p>
            <a:pPr>
              <a:spcBef>
                <a:spcPct val="0"/>
              </a:spcBef>
            </a:pPr>
            <a:r>
              <a:rPr lang="en-US" smtClean="0"/>
              <a:t>The final evaluation report will include a longitudinal look at long-term outcomes, using achievement data from 2014-15.</a:t>
            </a:r>
          </a:p>
          <a:p>
            <a:pPr>
              <a:spcBef>
                <a:spcPct val="0"/>
              </a:spcBef>
            </a:pPr>
            <a:r>
              <a:rPr lang="en-US" smtClean="0"/>
              <a:t>We will be hosting annual webinars in December 2014 and December 2015 to share findings from our evaluation.</a:t>
            </a:r>
          </a:p>
          <a:p>
            <a:pPr>
              <a:spcBef>
                <a:spcPct val="0"/>
              </a:spcBef>
            </a:pPr>
            <a:r>
              <a:rPr lang="en-US" smtClean="0"/>
              <a:t>We will be collaboratively submitting proposals at appropriate conference venues.</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BA646A-3A2C-46B4-AF46-70DE7430CB8C}"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The growing young minds report was released in June 2013 by the Institute of Museum and Library Services.  Wanted to mention briefly how the current SRP study fits within the 10 key ways in which museums and libraries currently support community efforts with children’s learning.  That is the sixth entry, that of addressing the Summer Slide.  Further, some of our evaluation questions map onto  several identified in the report’s agenda for future research.  For example, impact of SRP on learning outcomes, lost-lasting effect of the SRP, differential outcomes for youth, etc.</a:t>
            </a:r>
          </a:p>
          <a:p>
            <a:pPr>
              <a:spcBef>
                <a:spcPct val="0"/>
              </a:spcBef>
            </a:pPr>
            <a:endParaRPr lang="en-US" smtClean="0"/>
          </a:p>
          <a:p>
            <a:pPr>
              <a:spcBef>
                <a:spcPct val="0"/>
              </a:spcBef>
            </a:pPr>
            <a:r>
              <a:rPr lang="en-US" smtClean="0"/>
              <a:t>And, wanted to mention the common interest with the national Campaign for Grade-Level Reading, a collaborative effort by foundations, nonprofit partners, states ,and communities across the nation to ensure that more children in low-income families succeed in school and graduate prepared for college, a career, and active citizenship.  Their goal is to increase the number of kids reaching proficiency in reading by Grade 3 by the year 2020 by tackling school readiness, chronic absence, and summer learning loss.</a:t>
            </a:r>
          </a:p>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320A2F-2B8B-456E-899C-D2C01B31A2DD}"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PPT and summary of Q/A will be provided to all webinar registrants. </a:t>
            </a:r>
          </a:p>
          <a:p>
            <a:pPr>
              <a:spcBef>
                <a:spcPct val="0"/>
              </a:spcBef>
            </a:pPr>
            <a:r>
              <a:rPr lang="en-US" smtClean="0"/>
              <a:t>A recording of the webinar will be posted on web sites for Edvantia and LVA.</a:t>
            </a:r>
          </a:p>
          <a:p>
            <a:pPr>
              <a:spcBef>
                <a:spcPct val="0"/>
              </a:spcBef>
            </a:pPr>
            <a:r>
              <a:rPr lang="en-US" smtClean="0"/>
              <a:t>Questions? Please post them in the chat box.</a:t>
            </a:r>
          </a:p>
          <a:p>
            <a:pPr>
              <a:spcBef>
                <a:spcPct val="0"/>
              </a:spcBef>
            </a:pPr>
            <a:r>
              <a:rPr lang="en-US" smtClean="0"/>
              <a:t>Whatever questions we don’t have time to cover today will be addressed in the forthcoming summary.</a:t>
            </a:r>
          </a:p>
          <a:p>
            <a:pPr>
              <a:spcBef>
                <a:spcPct val="0"/>
              </a:spcBef>
            </a:pPr>
            <a:endParaRPr lang="en-US" smtClean="0"/>
          </a:p>
          <a:p>
            <a:pPr>
              <a:spcBef>
                <a:spcPct val="0"/>
              </a:spcBef>
            </a:pPr>
            <a:r>
              <a:rPr lang="en-US" smtClean="0"/>
              <a:t>So, we’ve been culling the questions from the chat box, so let’s start addressing those.</a:t>
            </a:r>
          </a:p>
          <a:p>
            <a:pPr>
              <a:spcBef>
                <a:spcPct val="0"/>
              </a:spcBef>
            </a:pPr>
            <a:r>
              <a:rPr lang="en-US" smtClean="0"/>
              <a:t>MELANIE AND ZAC WILL HAVE BEEN PULLING THESE AS THEY APPEAR, GROUPING THEM INTO SOME LOGICAL CATEGORIES, AND WILL SHARE THEM WITH KIM/KRISTINE, who will try to provide answers.</a:t>
            </a:r>
          </a:p>
          <a:p>
            <a:pPr>
              <a:spcBef>
                <a:spcPct val="0"/>
              </a:spcBef>
            </a:pPr>
            <a:endParaRPr lang="en-US" smtClean="0"/>
          </a:p>
          <a:p>
            <a:pPr>
              <a:spcBef>
                <a:spcPct val="0"/>
              </a:spcBef>
            </a:pPr>
            <a:r>
              <a:rPr lang="en-US" smtClean="0"/>
              <a:t>Should have about 10 minutes for Q/A.</a:t>
            </a:r>
          </a:p>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08637A-DA45-4DA9-970E-851DD8AA8EF2}"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Here’s contact information for myself and Enid; please get in touch with us if you want more information.</a:t>
            </a:r>
          </a:p>
          <a:p>
            <a:pPr>
              <a:spcBef>
                <a:spcPct val="0"/>
              </a:spcBef>
            </a:pPr>
            <a:endParaRPr lang="en-US" smtClean="0"/>
          </a:p>
          <a:p>
            <a:pPr>
              <a:spcBef>
                <a:spcPct val="0"/>
              </a:spcBef>
            </a:pPr>
            <a:r>
              <a:rPr lang="en-US" smtClean="0"/>
              <a:t>And, finally, thank you so much for your participation in this webinar!</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7918A6-E703-43FB-8149-C0B621EB483C}" type="slidenum">
              <a:rPr lang="en-US"/>
              <a:pPr fontAlgn="base">
                <a:spcBef>
                  <a:spcPct val="0"/>
                </a:spcBef>
                <a:spcAft>
                  <a:spcPct val="0"/>
                </a:spcAft>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Wingdings" pitchFamily="2" charset="2"/>
              <a:buNone/>
            </a:pPr>
            <a:r>
              <a:rPr lang="en-US" smtClean="0"/>
              <a:t>But, first some housekeeping details.</a:t>
            </a:r>
          </a:p>
          <a:p>
            <a:pPr>
              <a:spcBef>
                <a:spcPct val="0"/>
              </a:spcBef>
              <a:buFont typeface="Wingdings" pitchFamily="2" charset="2"/>
              <a:buNone/>
            </a:pPr>
            <a:r>
              <a:rPr lang="en-US" smtClean="0"/>
              <a:t>We have muted all phones.</a:t>
            </a:r>
          </a:p>
          <a:p>
            <a:pPr>
              <a:spcBef>
                <a:spcPct val="0"/>
              </a:spcBef>
              <a:buFont typeface="Wingdings" pitchFamily="2" charset="2"/>
              <a:buNone/>
            </a:pPr>
            <a:r>
              <a:rPr lang="en-US" smtClean="0"/>
              <a:t>If you have questions or comments, please type them into the chat box during the webinar.</a:t>
            </a:r>
          </a:p>
          <a:p>
            <a:pPr>
              <a:spcBef>
                <a:spcPct val="0"/>
              </a:spcBef>
              <a:buFont typeface="Wingdings" pitchFamily="2" charset="2"/>
              <a:buNone/>
            </a:pPr>
            <a:r>
              <a:rPr lang="en-US" smtClean="0"/>
              <a:t>We will address questions toward the end of the webinar.</a:t>
            </a:r>
          </a:p>
          <a:p>
            <a:pPr>
              <a:spcBef>
                <a:spcPct val="0"/>
              </a:spcBef>
              <a:buFont typeface="Wingdings" pitchFamily="2" charset="2"/>
              <a:buNone/>
            </a:pPr>
            <a:r>
              <a:rPr lang="en-US" smtClean="0"/>
              <a:t>The webinar will be recorded and posting links on the Edvantia and LVA websites.</a:t>
            </a:r>
          </a:p>
          <a:p>
            <a:pPr>
              <a:spcBef>
                <a:spcPct val="0"/>
              </a:spcBef>
              <a:buFont typeface="Wingdings" pitchFamily="2" charset="2"/>
              <a:buNone/>
            </a:pPr>
            <a:r>
              <a:rPr lang="en-US" smtClean="0"/>
              <a:t>We will provide the Powerpoint and a summary of the questions/answers to all registrants.</a:t>
            </a:r>
          </a:p>
          <a:p>
            <a:pPr>
              <a:spcBef>
                <a:spcPct val="0"/>
              </a:spcBef>
              <a:buFont typeface="Wingdings" pitchFamily="2" charset="2"/>
              <a:buNone/>
            </a:pPr>
            <a:endParaRPr lang="en-US" smtClean="0"/>
          </a:p>
          <a:p>
            <a:pPr>
              <a:spcBef>
                <a:spcPct val="0"/>
              </a:spcBef>
              <a:buFont typeface="Wingdings" pitchFamily="2" charset="2"/>
              <a:buNone/>
            </a:pPr>
            <a:r>
              <a:rPr lang="en-US" smtClean="0"/>
              <a:t>Clip art images from Google Images.</a:t>
            </a:r>
          </a:p>
          <a:p>
            <a:pPr>
              <a:spcBef>
                <a:spcPct val="0"/>
              </a:spcBef>
              <a:buFont typeface="Wingdings" pitchFamily="2" charset="2"/>
              <a:buNone/>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54FF7B-9AE8-4A8D-8051-547A80C03DAB}"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 would like to welcome you all to this webinar – I know we have some guest from other states participating so I though I would give a quick overview of Virginia and the summer reading program.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http://factfinder2.census.gov/faces/tableservices/jsf/pages/productview.xhtml?src=bkmk – 2010 Demographic Profile Data.  Projected population for Virginia is 8,185,867 or growth of 2.3%</a:t>
            </a:r>
          </a:p>
          <a:p>
            <a:endParaRPr lang="en-US" smtClean="0"/>
          </a:p>
          <a:p>
            <a:r>
              <a:rPr lang="en-US" smtClean="0"/>
              <a:t>Bibliostats for 2012 and 2011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purpose of the SRP is to encourage reading and help prevent the loss of youth’s reading skills during the summer.</a:t>
            </a:r>
          </a:p>
          <a:p>
            <a:pPr>
              <a:spcBef>
                <a:spcPct val="0"/>
              </a:spcBef>
            </a:pPr>
            <a:endParaRPr lang="en-US" smtClean="0"/>
          </a:p>
          <a:p>
            <a:pPr>
              <a:spcBef>
                <a:spcPct val="0"/>
              </a:spcBef>
            </a:pPr>
            <a:r>
              <a:rPr lang="en-US" smtClean="0"/>
              <a:t>Typical goals of for summer reading program include: (1) encourage youth to continue reading during the summer; (2) provide safe and fun activities for youth to enjoy during the summer; and (3) build healthy communities.</a:t>
            </a:r>
          </a:p>
          <a:p>
            <a:pPr>
              <a:spcBef>
                <a:spcPct val="0"/>
              </a:spcBef>
            </a:pPr>
            <a:endParaRPr lang="en-US" smtClean="0"/>
          </a:p>
          <a:p>
            <a:pPr>
              <a:spcBef>
                <a:spcPct val="0"/>
              </a:spcBef>
            </a:pPr>
            <a:r>
              <a:rPr lang="en-US" smtClean="0"/>
              <a:t>The Library of Virginia uses funds from Institute of Museum and Library Services support the summer reading program.  This includes purchasing training manuals, promotional materials and online tracking system (Evanced Summer Reader) </a:t>
            </a:r>
          </a:p>
          <a:p>
            <a:pPr>
              <a:spcBef>
                <a:spcPct val="0"/>
              </a:spcBef>
            </a:pPr>
            <a:endParaRPr lang="en-US" smtClean="0"/>
          </a:p>
          <a:p>
            <a:pPr>
              <a:spcBef>
                <a:spcPct val="0"/>
              </a:spcBef>
            </a:pPr>
            <a:endParaRPr lang="en-US" smtClean="0"/>
          </a:p>
          <a:p>
            <a:pPr>
              <a:spcBef>
                <a:spcPct val="0"/>
              </a:spcBef>
            </a:pPr>
            <a:r>
              <a:rPr lang="en-US" smtClean="0"/>
              <a:t>Photo from Google Images: learn.esu10.org</a:t>
            </a:r>
          </a:p>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6C48C6-BE5B-47DC-96B0-BCF3F8DB9936}"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000" smtClean="0"/>
              <a:t>Carol Adams , Assistant Director, Library Development and Networking at LVA and Enid Costley , Children’s and Youth Services Consultant for the LVA.</a:t>
            </a:r>
          </a:p>
          <a:p>
            <a:pPr>
              <a:spcBef>
                <a:spcPct val="0"/>
              </a:spcBef>
            </a:pPr>
            <a:endParaRPr lang="en-US" sz="1000" smtClean="0"/>
          </a:p>
          <a:p>
            <a:pPr>
              <a:spcBef>
                <a:spcPct val="0"/>
              </a:spcBef>
            </a:pPr>
            <a:r>
              <a:rPr lang="en-US" sz="1000" smtClean="0"/>
              <a:t>Participating library systems: Approximately 45 public library systems  (or 205 outlets- this includes bookmobiles) across VA participating (includes county, city, and regional) (can we do a map graphic???)</a:t>
            </a:r>
          </a:p>
          <a:p>
            <a:pPr>
              <a:spcBef>
                <a:spcPct val="0"/>
              </a:spcBef>
            </a:pPr>
            <a:r>
              <a:rPr lang="en-US" sz="1000" smtClean="0"/>
              <a:t>Clients or patrons: Name three categories of youth: young children (birth to age 5), children (ages 6 to 12), teens (ages 13-17)</a:t>
            </a:r>
          </a:p>
          <a:p>
            <a:pPr>
              <a:spcBef>
                <a:spcPct val="0"/>
              </a:spcBef>
            </a:pPr>
            <a:endParaRPr lang="en-US" sz="1000" smtClean="0"/>
          </a:p>
          <a:p>
            <a:pPr>
              <a:spcBef>
                <a:spcPct val="0"/>
              </a:spcBef>
            </a:pPr>
            <a:r>
              <a:rPr lang="en-US" sz="1000" smtClean="0"/>
              <a:t>Funding for the study is being provided by Institute of Museum and Library Services (IMLS)</a:t>
            </a:r>
            <a:endParaRPr lang="en-US" sz="1000" b="1" smtClean="0"/>
          </a:p>
          <a:p>
            <a:pPr>
              <a:spcBef>
                <a:spcPct val="0"/>
              </a:spcBef>
            </a:pPr>
            <a:endParaRPr lang="en-US" sz="1000" smtClean="0"/>
          </a:p>
          <a:p>
            <a:pPr>
              <a:spcBef>
                <a:spcPct val="0"/>
              </a:spcBef>
            </a:pPr>
            <a:r>
              <a:rPr lang="en-US" sz="1000" smtClean="0"/>
              <a:t>At the Virginia Department of Education, we are working with Bethann Canada, Director, Office of Educational Information Management; and Sarah Susbury, Director, Office of Test Administration, Scoring &amp; Reporting, </a:t>
            </a:r>
          </a:p>
          <a:p>
            <a:pPr>
              <a:spcBef>
                <a:spcPct val="0"/>
              </a:spcBef>
            </a:pPr>
            <a:endParaRPr lang="en-US" sz="1000" smtClean="0"/>
          </a:p>
          <a:p>
            <a:pPr>
              <a:spcBef>
                <a:spcPct val="0"/>
              </a:spcBef>
            </a:pPr>
            <a:r>
              <a:rPr lang="en-US" sz="1000" smtClean="0"/>
              <a:t>May Masad of Evanced Solutions, which is responsible for the online data tracking system being used to secure SRP participation data.</a:t>
            </a:r>
          </a:p>
          <a:p>
            <a:pPr>
              <a:spcBef>
                <a:spcPct val="0"/>
              </a:spcBef>
            </a:pPr>
            <a:endParaRPr lang="en-US" sz="1000" smtClean="0"/>
          </a:p>
          <a:p>
            <a:pPr>
              <a:spcBef>
                <a:spcPct val="0"/>
              </a:spcBef>
            </a:pPr>
            <a:r>
              <a:rPr lang="en-US" sz="1000" smtClean="0"/>
              <a:t>Dr. Kim Cowley, Dr. Hsiang Ho  represent Edvantia, which is conducting the evaluation of the LVASRP.  I am the Director of the Program Evaluation Center at Edvantia as well as the project director for this evaluation, and Hsiang is the primary data person.  She also will be the primary liaison with ANALYTICA, our analytic partner for the evaluation. </a:t>
            </a:r>
          </a:p>
          <a:p>
            <a:pPr>
              <a:spcBef>
                <a:spcPct val="0"/>
              </a:spcBef>
            </a:pPr>
            <a:endParaRPr lang="en-US" sz="1000" smtClean="0"/>
          </a:p>
          <a:p>
            <a:pPr>
              <a:spcBef>
                <a:spcPct val="0"/>
              </a:spcBef>
            </a:pPr>
            <a:r>
              <a:rPr lang="en-US" sz="1000" smtClean="0"/>
              <a:t>Key staff there will include: Dr. Herb Turner and Dr. (?) Annette Turner of ANALYTICA</a:t>
            </a:r>
          </a:p>
          <a:p>
            <a:pPr>
              <a:spcBef>
                <a:spcPct val="0"/>
              </a:spcBef>
            </a:pPr>
            <a:endParaRPr lang="en-US" sz="1000" smtClean="0"/>
          </a:p>
          <a:p>
            <a:pPr>
              <a:spcBef>
                <a:spcPct val="0"/>
              </a:spcBef>
            </a:pPr>
            <a:endParaRPr lang="en-US" sz="100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A26742-4CE6-4374-8E36-2D35007295E1}"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 quasi-experimental design, in that we are not randomly assigning students to either the treatment or comparison groups.  It allows us to look at changes in reading outcomes for SRP participants as well as what reading outcomes look like for a similar group of youth who do not participate in the program.  </a:t>
            </a:r>
          </a:p>
          <a:p>
            <a:pPr>
              <a:spcBef>
                <a:spcPct val="0"/>
              </a:spcBef>
            </a:pPr>
            <a:endParaRPr lang="en-US" smtClean="0"/>
          </a:p>
          <a:p>
            <a:pPr>
              <a:spcBef>
                <a:spcPct val="0"/>
              </a:spcBef>
            </a:pPr>
            <a:r>
              <a:rPr lang="en-US" smtClean="0"/>
              <a:t>Will use propensity score matching to select youth from the same school divisions who have similar student-level attributes (gender, age, achievement level, disadvantaged status).</a:t>
            </a:r>
          </a:p>
          <a:p>
            <a:pPr>
              <a:spcBef>
                <a:spcPct val="0"/>
              </a:spcBef>
            </a:pPr>
            <a:endParaRPr lang="en-US" smtClean="0"/>
          </a:p>
          <a:p>
            <a:pPr>
              <a:spcBef>
                <a:spcPct val="0"/>
              </a:spcBef>
            </a:pPr>
            <a:endParaRPr lang="en-US" smtClean="0"/>
          </a:p>
          <a:p>
            <a:pPr>
              <a:spcBef>
                <a:spcPct val="0"/>
              </a:spcBef>
            </a:pPr>
            <a:r>
              <a:rPr lang="en-US" smtClean="0"/>
              <a:t>We will secure SRP participation data from Evanced Solutions this fall and again in the fall of 2014.  This will include the titles of the books read, and things like number of books or chapters read, number of hours or minutes read.  What’s not in the system, but we hope to work with LVA to secure, is the Lexile reading levels for as many books as possible.</a:t>
            </a:r>
          </a:p>
          <a:p>
            <a:pPr>
              <a:spcBef>
                <a:spcPct val="0"/>
              </a:spcBef>
            </a:pPr>
            <a:endParaRPr lang="en-US" smtClean="0"/>
          </a:p>
          <a:p>
            <a:pPr>
              <a:spcBef>
                <a:spcPct val="0"/>
              </a:spcBef>
            </a:pPr>
            <a:r>
              <a:rPr lang="en-US" smtClean="0"/>
              <a:t>We will secure student-level demographic and achievement data from the Virginia Department of Education.  We need the demographic data so we can form the comparison groups.  The achievement data will include the Phonological Awareness Literacy Screening or PALS for PreK-Grade 3, and the Virginia Standards of Learning or SOLs in reading for Grades 3-11.</a:t>
            </a:r>
          </a:p>
          <a:p>
            <a:pPr>
              <a:spcBef>
                <a:spcPct val="0"/>
              </a:spcBef>
            </a:pPr>
            <a:endParaRPr lang="en-US" smtClean="0"/>
          </a:p>
          <a:p>
            <a:pPr>
              <a:spcBef>
                <a:spcPct val="0"/>
              </a:spcBef>
            </a:pPr>
            <a:r>
              <a:rPr lang="en-US" smtClean="0"/>
              <a:t>During the summer of 2014, we will visit a sample of five or six participating libraries—those showing most promising outcomes from preliminary findings—and observe library facilities, SRP implementation, and talk with key library staff.</a:t>
            </a:r>
          </a:p>
          <a:p>
            <a:pPr>
              <a:spcBef>
                <a:spcPct val="0"/>
              </a:spcBef>
            </a:pPr>
            <a:endParaRPr lang="en-US" smtClean="0"/>
          </a:p>
          <a:p>
            <a:pPr>
              <a:spcBef>
                <a:spcPct val="0"/>
              </a:spcBef>
            </a:pPr>
            <a:r>
              <a:rPr lang="en-US" smtClean="0"/>
              <a:t>And, we will conduct a follow-up study with a subset of SRP participants by looking at their achievement outcomes in the 2014-15 school year, after either one or two years of participation in the SRP.  We will focus that investigation on youth in grades 4 through 6 during the 2012-13 school year, so that we have students for whom similar SOL data will be available across three years (before entering high school and moving from SOL to end-of-course exams). </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80804A-1E82-4C48-8C00-A1771543BB4D}"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are the primary questions that will guide our study; there are numerous subquestions embedded within each.</a:t>
            </a:r>
          </a:p>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5AABDE-0BBE-4FDC-BD60-7DBC47A7536C}"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Contracts: LVA with Evanced Solutions, LVA with Virginia Department of Education, LVA with Edvantia</a:t>
            </a:r>
          </a:p>
          <a:p>
            <a:pPr>
              <a:spcBef>
                <a:spcPct val="0"/>
              </a:spcBef>
            </a:pPr>
            <a:r>
              <a:rPr lang="en-US" smtClean="0"/>
              <a:t>MOU: all participating public libraries with LVA</a:t>
            </a:r>
          </a:p>
          <a:p>
            <a:pPr>
              <a:spcBef>
                <a:spcPct val="0"/>
              </a:spcBef>
            </a:pPr>
            <a:r>
              <a:rPr lang="en-US" smtClean="0"/>
              <a:t>Privacy Policy: all parents who sign up their children in the SRP</a:t>
            </a:r>
          </a:p>
          <a:p>
            <a:pPr>
              <a:spcBef>
                <a:spcPct val="0"/>
              </a:spcBef>
            </a:pPr>
            <a:r>
              <a:rPr lang="en-US" smtClean="0"/>
              <a:t>R-DUA: agreement between LVA and VADE, but with signed affadavits of all individuals (including Edvantia and ANALYTICA) who will access the VADE student demographic and achievement data.</a:t>
            </a:r>
          </a:p>
          <a:p>
            <a:pPr>
              <a:spcBef>
                <a:spcPct val="0"/>
              </a:spcBef>
            </a:pPr>
            <a:endParaRPr lang="en-US" smtClean="0"/>
          </a:p>
          <a:p>
            <a:pPr>
              <a:spcBef>
                <a:spcPct val="0"/>
              </a:spcBef>
            </a:pPr>
            <a:r>
              <a:rPr lang="en-US" smtClean="0"/>
              <a:t>Process:  Edvantia will submit a request for the data each fall to VADE; those data will be made available from VADE using a file sharing service of their choosing, these data will be available to secure for a limited time period.  Edvantia will then match that data with SRP participation data, and then create a unique identification number.  Personally identifying info such as name and birthdate  will then be removed from the comprehensive data set that will be used for subsequent analyses.  A code key with the personally identifying variables and the unique identification number will not be shared outside Edvantia.</a:t>
            </a:r>
          </a:p>
          <a:p>
            <a:pPr>
              <a:spcBef>
                <a:spcPct val="0"/>
              </a:spcBef>
            </a:pPr>
            <a:endParaRPr lang="en-US" smtClean="0"/>
          </a:p>
          <a:p>
            <a:pPr>
              <a:spcBef>
                <a:spcPct val="0"/>
              </a:spcBef>
            </a:pPr>
            <a:r>
              <a:rPr lang="en-US" smtClean="0"/>
              <a:t>To further protect this information, all data files from the VADE will be stored only on Edvantia’s servers (no portable media), and all of these files will be deleted from the servers and backup mechanisms at the close of the project.</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97D12C-CB56-4944-93ED-6DD1D9E716B1}"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457200" y="3200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2800" b="1" dirty="0">
              <a:solidFill>
                <a:schemeClr val="bg1"/>
              </a:solidFill>
              <a:latin typeface="Cambria" pitchFamily="18" charset="0"/>
            </a:endParaRPr>
          </a:p>
        </p:txBody>
      </p:sp>
      <p:sp>
        <p:nvSpPr>
          <p:cNvPr id="5" name="Title 1"/>
          <p:cNvSpPr txBox="1">
            <a:spLocks/>
          </p:cNvSpPr>
          <p:nvPr userDrawn="1"/>
        </p:nvSpPr>
        <p:spPr>
          <a:xfrm>
            <a:off x="609600" y="3352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2800" b="1" dirty="0">
              <a:solidFill>
                <a:schemeClr val="bg1"/>
              </a:solidFill>
              <a:latin typeface="Cambria" pitchFamily="18" charset="0"/>
            </a:endParaRPr>
          </a:p>
        </p:txBody>
      </p:sp>
      <p:sp>
        <p:nvSpPr>
          <p:cNvPr id="2" name="Title 1"/>
          <p:cNvSpPr>
            <a:spLocks noGrp="1"/>
          </p:cNvSpPr>
          <p:nvPr>
            <p:ph type="title"/>
          </p:nvPr>
        </p:nvSpPr>
        <p:spPr>
          <a:xfrm>
            <a:off x="457200" y="2057400"/>
            <a:ext cx="8229600" cy="1143000"/>
          </a:xfrm>
          <a:prstGeom prst="rect">
            <a:avLst/>
          </a:prstGeom>
        </p:spPr>
        <p:txBody>
          <a:bodyPr/>
          <a:lstStyle>
            <a:lvl1pPr>
              <a:defRPr sz="5000" b="0">
                <a:solidFill>
                  <a:schemeClr val="bg1"/>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457200" y="3200400"/>
            <a:ext cx="8229600" cy="1143000"/>
          </a:xfrm>
          <a:prstGeom prst="rect">
            <a:avLst/>
          </a:prstGeom>
        </p:spPr>
        <p:txBody>
          <a:bodyPr/>
          <a:lstStyle>
            <a:lvl1pPr marL="0" indent="0" algn="ctr">
              <a:buNone/>
              <a:defRPr sz="2400" b="1" baseline="0">
                <a:solidFill>
                  <a:schemeClr val="bg1"/>
                </a:solidFill>
                <a:latin typeface="Cambria" pitchFamily="18" charset="0"/>
              </a:defRPr>
            </a:lvl1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Vertical Text Placeholder 6"/>
          <p:cNvSpPr>
            <a:spLocks noGrp="1"/>
          </p:cNvSpPr>
          <p:nvPr>
            <p:ph type="body" orient="vert" idx="1"/>
          </p:nvPr>
        </p:nvSpPr>
        <p:spPr>
          <a:xfrm>
            <a:off x="381000" y="1371600"/>
            <a:ext cx="6934200" cy="4525963"/>
          </a:xfrm>
          <a:prstGeom prst="rect">
            <a:avLst/>
          </a:prstGeom>
        </p:spPr>
        <p:txBody>
          <a:bodyPr/>
          <a:lstStyle/>
          <a:p>
            <a:endParaRPr lang="en-US" dirty="0"/>
          </a:p>
        </p:txBody>
      </p:sp>
      <p:sp>
        <p:nvSpPr>
          <p:cNvPr id="9" name="Title 1"/>
          <p:cNvSpPr>
            <a:spLocks noGrp="1"/>
          </p:cNvSpPr>
          <p:nvPr>
            <p:ph type="title"/>
          </p:nvPr>
        </p:nvSpPr>
        <p:spPr>
          <a:xfrm rot="5400000">
            <a:off x="5905500" y="2933700"/>
            <a:ext cx="4495800" cy="1371600"/>
          </a:xfrm>
          <a:prstGeom prst="rect">
            <a:avLst/>
          </a:prstGeom>
        </p:spPr>
        <p:txBody>
          <a:bodyPr>
            <a:normAutofit/>
          </a:bodyPr>
          <a:lstStyle>
            <a:lvl1pPr algn="l">
              <a:defRPr sz="4000" b="1">
                <a:solidFill>
                  <a:srgbClr val="E87D1E"/>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74C54E3-D35B-40EE-8ED6-77CBE50D6EDD}" type="datetimeFigureOut">
              <a:rPr lang="en-US"/>
              <a:pPr>
                <a:defRPr/>
              </a:pPr>
              <a:t>7/8/2013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4399820-A5CE-43E3-91A6-2C6EE000F4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Box 4"/>
          <p:cNvSpPr txBox="1">
            <a:spLocks noChangeArrowheads="1"/>
          </p:cNvSpPr>
          <p:nvPr userDrawn="1"/>
        </p:nvSpPr>
        <p:spPr bwMode="auto">
          <a:xfrm>
            <a:off x="110155038" y="98809175"/>
            <a:ext cx="1020762" cy="479425"/>
          </a:xfrm>
          <a:prstGeom prst="rect">
            <a:avLst/>
          </a:prstGeom>
          <a:noFill/>
          <a:ln>
            <a:noFill/>
          </a:ln>
          <a:effectLst/>
          <a:extLst>
            <a:ext uri="{909E8E84-426E-40DD-AFC4-6F175D3DCCD1}"/>
            <a:ext uri="{91240B29-F687-4F45-9708-019B960494DF}"/>
            <a:ext uri="{AF507438-7753-43E0-B8FC-AC1667EBCBE1}"/>
          </a:extLst>
        </p:spPr>
        <p:txBody>
          <a:bodyPr lIns="36576" tIns="36576" rIns="36576" bIns="36576"/>
          <a:lstStyle/>
          <a:p>
            <a:pPr>
              <a:defRPr/>
            </a:pPr>
            <a:r>
              <a:rPr lang="en-US" sz="2000" b="1" dirty="0">
                <a:solidFill>
                  <a:srgbClr val="156570"/>
                </a:solidFill>
                <a:latin typeface="Calibri" pitchFamily="34" charset="0"/>
              </a:rPr>
              <a:t>At Work</a:t>
            </a:r>
            <a:endParaRPr lang="en-US" sz="2000" dirty="0">
              <a:latin typeface="Arial" pitchFamily="34" charset="0"/>
            </a:endParaRPr>
          </a:p>
        </p:txBody>
      </p:sp>
      <p:sp>
        <p:nvSpPr>
          <p:cNvPr id="4" name="Title 1"/>
          <p:cNvSpPr>
            <a:spLocks noGrp="1"/>
          </p:cNvSpPr>
          <p:nvPr>
            <p:ph type="title"/>
          </p:nvPr>
        </p:nvSpPr>
        <p:spPr>
          <a:xfrm>
            <a:off x="228600" y="152400"/>
            <a:ext cx="6705600" cy="914400"/>
          </a:xfrm>
          <a:prstGeom prst="rect">
            <a:avLst/>
          </a:prstGeom>
        </p:spPr>
        <p:txBody>
          <a:bodyPr>
            <a:normAutofit/>
          </a:bodyPr>
          <a:lstStyle>
            <a:lvl1pPr algn="l">
              <a:defRPr sz="4000" b="1">
                <a:solidFill>
                  <a:srgbClr val="E87D1E"/>
                </a:solidFill>
              </a:defRPr>
            </a:lvl1pPr>
          </a:lstStyle>
          <a:p>
            <a:r>
              <a:rPr lang="en-US" dirty="0" smtClean="0"/>
              <a:t>Click to edit Master title style</a:t>
            </a:r>
            <a:endParaRPr lang="en-US" dirty="0"/>
          </a:p>
        </p:txBody>
      </p:sp>
    </p:spTree>
  </p:cSld>
  <p:clrMapOvr>
    <a:masterClrMapping/>
  </p:clrMapOvr>
  <p:transition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TextBox 4"/>
          <p:cNvSpPr txBox="1"/>
          <p:nvPr userDrawn="1"/>
        </p:nvSpPr>
        <p:spPr>
          <a:xfrm>
            <a:off x="228600" y="228600"/>
            <a:ext cx="6629400" cy="708025"/>
          </a:xfrm>
          <a:prstGeom prst="rect">
            <a:avLst/>
          </a:prstGeom>
          <a:noFill/>
        </p:spPr>
        <p:txBody>
          <a:bodyPr>
            <a:spAutoFit/>
          </a:bodyPr>
          <a:lstStyle/>
          <a:p>
            <a:pPr fontAlgn="auto">
              <a:spcBef>
                <a:spcPts val="0"/>
              </a:spcBef>
              <a:spcAft>
                <a:spcPts val="0"/>
              </a:spcAft>
              <a:defRPr/>
            </a:pPr>
            <a:r>
              <a:rPr lang="en-US" sz="4000" b="1" dirty="0">
                <a:solidFill>
                  <a:srgbClr val="E87D1E"/>
                </a:solidFill>
                <a:latin typeface="+mn-lt"/>
              </a:rPr>
              <a:t>References</a:t>
            </a:r>
            <a:endParaRPr lang="en-US" sz="4000" b="1" dirty="0">
              <a:solidFill>
                <a:srgbClr val="E87D1E"/>
              </a:solidFill>
              <a:latin typeface="+mn-lt"/>
            </a:endParaRPr>
          </a:p>
        </p:txBody>
      </p:sp>
      <p:sp>
        <p:nvSpPr>
          <p:cNvPr id="4" name="Text Placeholder 4"/>
          <p:cNvSpPr>
            <a:spLocks noGrp="1"/>
          </p:cNvSpPr>
          <p:nvPr>
            <p:ph type="body" sz="quarter" idx="10"/>
          </p:nvPr>
        </p:nvSpPr>
        <p:spPr>
          <a:xfrm>
            <a:off x="304800" y="1524000"/>
            <a:ext cx="8534400" cy="4267200"/>
          </a:xfrm>
          <a:prstGeom prst="rect">
            <a:avLst/>
          </a:prstGeom>
        </p:spPr>
        <p:txBody>
          <a:bodyPr/>
          <a:lstStyle>
            <a:lvl1pPr marL="465138" indent="-465138">
              <a:buNone/>
              <a:defRPr sz="1800">
                <a:latin typeface="Cambria"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 name="TextBox 5"/>
          <p:cNvSpPr txBox="1"/>
          <p:nvPr userDrawn="1"/>
        </p:nvSpPr>
        <p:spPr>
          <a:xfrm>
            <a:off x="457200" y="1157288"/>
            <a:ext cx="8229600" cy="501650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i="1" dirty="0" smtClean="0">
                <a:latin typeface="Cambria"/>
              </a:rPr>
              <a:t>For information about Edvantia research, products, or services, contact </a:t>
            </a:r>
          </a:p>
          <a:p>
            <a:pPr algn="ctr" fontAlgn="auto">
              <a:spcBef>
                <a:spcPts val="0"/>
              </a:spcBef>
              <a:spcAft>
                <a:spcPts val="0"/>
              </a:spcAft>
              <a:defRPr/>
            </a:pPr>
            <a:r>
              <a:rPr lang="en-US" sz="2000" i="1" dirty="0" smtClean="0">
                <a:latin typeface="Cambria"/>
              </a:rPr>
              <a:t>P.O. Box 1348, Charleston, WV 25325 </a:t>
            </a:r>
          </a:p>
          <a:p>
            <a:pPr algn="ctr" fontAlgn="auto">
              <a:spcBef>
                <a:spcPts val="0"/>
              </a:spcBef>
              <a:spcAft>
                <a:spcPts val="0"/>
              </a:spcAft>
              <a:defRPr/>
            </a:pPr>
            <a:r>
              <a:rPr lang="en-US" sz="2000" i="1" dirty="0" smtClean="0">
                <a:latin typeface="Cambria"/>
              </a:rPr>
              <a:t>Phone 304.347.0400 • Fax 304.347.0487 </a:t>
            </a:r>
          </a:p>
          <a:p>
            <a:pPr algn="ctr" fontAlgn="auto">
              <a:spcBef>
                <a:spcPts val="0"/>
              </a:spcBef>
              <a:spcAft>
                <a:spcPts val="0"/>
              </a:spcAft>
              <a:defRPr/>
            </a:pPr>
            <a:r>
              <a:rPr lang="en-US" sz="2000" i="1" dirty="0" smtClean="0">
                <a:latin typeface="Cambria"/>
              </a:rPr>
              <a:t>One Vantage Way, Suite C-200, Nashville, TN 37228 </a:t>
            </a:r>
          </a:p>
          <a:p>
            <a:pPr algn="ctr" fontAlgn="auto">
              <a:spcBef>
                <a:spcPts val="0"/>
              </a:spcBef>
              <a:spcAft>
                <a:spcPts val="0"/>
              </a:spcAft>
              <a:defRPr/>
            </a:pPr>
            <a:r>
              <a:rPr lang="en-US" sz="2000" i="1" dirty="0" smtClean="0">
                <a:latin typeface="Cambria"/>
              </a:rPr>
              <a:t>Phone 615.565.0101 • Fax 615.565.0112</a:t>
            </a:r>
          </a:p>
          <a:p>
            <a:pPr algn="ctr" fontAlgn="auto">
              <a:spcBef>
                <a:spcPts val="0"/>
              </a:spcBef>
              <a:spcAft>
                <a:spcPts val="0"/>
              </a:spcAft>
              <a:defRPr/>
            </a:pPr>
            <a:r>
              <a:rPr lang="en-US" sz="2000" i="1" dirty="0" smtClean="0">
                <a:latin typeface="Cambria"/>
              </a:rPr>
              <a:t>info@edvantia.org • www.edvantia.org </a:t>
            </a:r>
          </a:p>
          <a:p>
            <a:pPr algn="ctr" fontAlgn="auto">
              <a:spcBef>
                <a:spcPts val="0"/>
              </a:spcBef>
              <a:spcAft>
                <a:spcPts val="0"/>
              </a:spcAft>
              <a:defRPr/>
            </a:pPr>
            <a:endParaRPr lang="en-US" sz="2000" i="1" dirty="0" smtClean="0">
              <a:latin typeface="Cambria"/>
            </a:endParaRPr>
          </a:p>
          <a:p>
            <a:pPr fontAlgn="auto">
              <a:spcBef>
                <a:spcPts val="0"/>
              </a:spcBef>
              <a:spcAft>
                <a:spcPts val="0"/>
              </a:spcAft>
              <a:defRPr/>
            </a:pPr>
            <a:r>
              <a:rPr lang="en-US" sz="2000" i="1" dirty="0" smtClean="0">
                <a:latin typeface="Cambria"/>
              </a:rPr>
              <a:t>Founded in 1966 as the Appalachia Educational Laboratory, Edvantia is a not-for-profit corporation with primary offices in Tennessee and West Virginia. Edvantia works in partnership with clients to provide workable solutions to the issues facing education today.  </a:t>
            </a:r>
            <a:r>
              <a:rPr lang="en-US" sz="2000" i="1" smtClean="0">
                <a:latin typeface="Cambria"/>
              </a:rPr>
              <a:t>Our comprehensive services are grounded in research and best practices and delivered by a team of social scientists and former teachers, administrators, and state education agency leaders who are proven experts in program evaluation and school improvement. </a:t>
            </a:r>
            <a:endParaRPr lang="en-US" sz="2000" i="1" dirty="0" smtClean="0">
              <a:latin typeface="Cambria"/>
            </a:endParaRPr>
          </a:p>
          <a:p>
            <a:pPr algn="ctr" fontAlgn="auto">
              <a:spcBef>
                <a:spcPts val="0"/>
              </a:spcBef>
              <a:spcAft>
                <a:spcPts val="0"/>
              </a:spcAft>
              <a:defRPr/>
            </a:pPr>
            <a:r>
              <a:rPr lang="en-US" sz="2000" i="1" dirty="0" smtClean="0">
                <a:latin typeface="Cambria"/>
              </a:rPr>
              <a:t>© 2012 by Edvantia, Inc.</a:t>
            </a:r>
            <a:endParaRPr lang="en-US" sz="2000" i="1" dirty="0">
              <a:latin typeface="Cambria"/>
            </a:endParaRPr>
          </a:p>
        </p:txBody>
      </p:sp>
      <p:sp>
        <p:nvSpPr>
          <p:cNvPr id="3" name="TextBox 3"/>
          <p:cNvSpPr txBox="1"/>
          <p:nvPr userDrawn="1"/>
        </p:nvSpPr>
        <p:spPr>
          <a:xfrm>
            <a:off x="228600" y="228600"/>
            <a:ext cx="6629400" cy="708025"/>
          </a:xfrm>
          <a:prstGeom prst="rect">
            <a:avLst/>
          </a:prstGeom>
          <a:noFill/>
        </p:spPr>
        <p:txBody>
          <a:bodyPr>
            <a:spAutoFit/>
          </a:bodyPr>
          <a:lstStyle/>
          <a:p>
            <a:pPr fontAlgn="auto">
              <a:spcBef>
                <a:spcPts val="0"/>
              </a:spcBef>
              <a:spcAft>
                <a:spcPts val="0"/>
              </a:spcAft>
              <a:defRPr/>
            </a:pPr>
            <a:r>
              <a:rPr lang="en-US" sz="4000" b="1" dirty="0">
                <a:solidFill>
                  <a:srgbClr val="E87D1E"/>
                </a:solidFill>
                <a:latin typeface="+mn-lt"/>
              </a:rPr>
              <a:t>Copyright</a:t>
            </a:r>
            <a:endParaRPr lang="en-US" sz="4000" b="1" dirty="0">
              <a:solidFill>
                <a:srgbClr val="E87D1E"/>
              </a:solidFill>
              <a:latin typeface="+mn-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705600" cy="914400"/>
          </a:xfrm>
          <a:prstGeom prst="rect">
            <a:avLst/>
          </a:prstGeom>
        </p:spPr>
        <p:txBody>
          <a:bodyPr>
            <a:normAutofit/>
          </a:bodyPr>
          <a:lstStyle>
            <a:lvl1pPr algn="l">
              <a:defRPr sz="4000" b="1">
                <a:solidFill>
                  <a:srgbClr val="E87D1E"/>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57200" y="1600200"/>
            <a:ext cx="8229600" cy="4525963"/>
          </a:xfrm>
          <a:prstGeom prst="rect">
            <a:avLst/>
          </a:prstGeo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28600" y="152400"/>
            <a:ext cx="6705600" cy="914400"/>
          </a:xfrm>
          <a:prstGeom prst="rect">
            <a:avLst/>
          </a:prstGeom>
        </p:spPr>
        <p:txBody>
          <a:bodyPr>
            <a:normAutofit/>
          </a:bodyPr>
          <a:lstStyle>
            <a:lvl1pPr algn="l">
              <a:defRPr sz="4000" b="1">
                <a:solidFill>
                  <a:srgbClr val="E87D1E"/>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228600" y="152400"/>
            <a:ext cx="6705600" cy="914400"/>
          </a:xfrm>
          <a:prstGeom prst="rect">
            <a:avLst/>
          </a:prstGeom>
        </p:spPr>
        <p:txBody>
          <a:bodyPr>
            <a:normAutofit/>
          </a:bodyPr>
          <a:lstStyle>
            <a:lvl1pPr algn="l">
              <a:defRPr sz="4000" b="1">
                <a:solidFill>
                  <a:srgbClr val="E87D1E"/>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228600" y="152400"/>
            <a:ext cx="6705600" cy="914400"/>
          </a:xfrm>
          <a:prstGeom prst="rect">
            <a:avLst/>
          </a:prstGeom>
        </p:spPr>
        <p:txBody>
          <a:bodyPr>
            <a:normAutofit/>
          </a:bodyPr>
          <a:lstStyle>
            <a:lvl1pPr algn="l">
              <a:defRPr sz="4000" b="1">
                <a:solidFill>
                  <a:srgbClr val="E87D1E"/>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8600" y="152400"/>
            <a:ext cx="6705600" cy="914400"/>
          </a:xfrm>
          <a:prstGeom prst="rect">
            <a:avLst/>
          </a:prstGeom>
        </p:spPr>
        <p:txBody>
          <a:bodyPr>
            <a:normAutofit/>
          </a:bodyPr>
          <a:lstStyle>
            <a:lvl1pPr algn="l">
              <a:defRPr sz="4000" b="1">
                <a:solidFill>
                  <a:srgbClr val="E87D1E"/>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E87D1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E87D1E"/>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42999"/>
            <a:ext cx="5486400"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p:nvPr>
        </p:nvSpPr>
        <p:spPr>
          <a:xfrm>
            <a:off x="228600" y="152400"/>
            <a:ext cx="6705600" cy="914400"/>
          </a:xfrm>
          <a:prstGeom prst="rect">
            <a:avLst/>
          </a:prstGeom>
        </p:spPr>
        <p:txBody>
          <a:bodyPr>
            <a:normAutofit/>
          </a:bodyPr>
          <a:lstStyle>
            <a:lvl1pPr algn="l">
              <a:defRPr sz="4000" b="1">
                <a:solidFill>
                  <a:srgbClr val="E87D1E"/>
                </a:solidFil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Documents and Settings\jennifer.vieweg\Desktop\PP first slide.png"/>
          <p:cNvPicPr>
            <a:picLocks noChangeAspect="1" noChangeArrowheads="1"/>
          </p:cNvPicPr>
          <p:nvPr userDrawn="1"/>
        </p:nvPicPr>
        <p:blipFill>
          <a:blip r:embed="rId3"/>
          <a:srcRect r="6250"/>
          <a:stretch>
            <a:fillRect/>
          </a:stretch>
        </p:blipFill>
        <p:spPr bwMode="auto">
          <a:xfrm>
            <a:off x="0" y="-9525"/>
            <a:ext cx="9144000" cy="5754688"/>
          </a:xfrm>
          <a:prstGeom prst="rect">
            <a:avLst/>
          </a:prstGeom>
          <a:noFill/>
          <a:ln w="9525">
            <a:noFill/>
            <a:miter lim="800000"/>
            <a:headEnd/>
            <a:tailEnd/>
          </a:ln>
        </p:spPr>
      </p:pic>
      <p:sp>
        <p:nvSpPr>
          <p:cNvPr id="8" name="Rectangle 2"/>
          <p:cNvSpPr>
            <a:spLocks noChangeArrowheads="1"/>
          </p:cNvSpPr>
          <p:nvPr userDrawn="1"/>
        </p:nvSpPr>
        <p:spPr bwMode="auto">
          <a:xfrm flipV="1">
            <a:off x="0" y="-9525"/>
            <a:ext cx="9144000" cy="6867525"/>
          </a:xfrm>
          <a:prstGeom prst="rect">
            <a:avLst/>
          </a:prstGeom>
          <a:solidFill>
            <a:srgbClr val="4A658F">
              <a:alpha val="85000"/>
            </a:srgbClr>
          </a:solidFill>
          <a:ln>
            <a:noFill/>
          </a:ln>
          <a:effectLst/>
          <a:extLst/>
        </p:spPr>
        <p:txBody>
          <a:bodyPr lIns="36576" tIns="36576" rIns="36576" bIns="36576"/>
          <a:lstStyle/>
          <a:p>
            <a:pPr fontAlgn="auto">
              <a:spcBef>
                <a:spcPts val="0"/>
              </a:spcBef>
              <a:spcAft>
                <a:spcPts val="0"/>
              </a:spcAft>
              <a:defRPr/>
            </a:pPr>
            <a:endParaRPr lang="en-US">
              <a:latin typeface="+mn-lt"/>
            </a:endParaRPr>
          </a:p>
        </p:txBody>
      </p:sp>
      <p:sp>
        <p:nvSpPr>
          <p:cNvPr id="9" name="Rectangle 8"/>
          <p:cNvSpPr/>
          <p:nvPr userDrawn="1"/>
        </p:nvSpPr>
        <p:spPr>
          <a:xfrm>
            <a:off x="0" y="5791200"/>
            <a:ext cx="9144000"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9" name="Picture 9"/>
          <p:cNvPicPr>
            <a:picLocks noChangeAspect="1"/>
          </p:cNvPicPr>
          <p:nvPr userDrawn="1"/>
        </p:nvPicPr>
        <p:blipFill>
          <a:blip r:embed="rId4"/>
          <a:srcRect b="20836"/>
          <a:stretch>
            <a:fillRect/>
          </a:stretch>
        </p:blipFill>
        <p:spPr bwMode="auto">
          <a:xfrm>
            <a:off x="6553200" y="6134100"/>
            <a:ext cx="2378075" cy="400050"/>
          </a:xfrm>
          <a:prstGeom prst="rect">
            <a:avLst/>
          </a:prstGeom>
          <a:noFill/>
          <a:ln w="9525">
            <a:noFill/>
            <a:miter lim="800000"/>
            <a:headEnd/>
            <a:tailEnd/>
          </a:ln>
        </p:spPr>
      </p:pic>
      <p:cxnSp>
        <p:nvCxnSpPr>
          <p:cNvPr id="11" name="Straight Connector 10"/>
          <p:cNvCxnSpPr/>
          <p:nvPr userDrawn="1"/>
        </p:nvCxnSpPr>
        <p:spPr>
          <a:xfrm>
            <a:off x="0" y="5843588"/>
            <a:ext cx="9144000" cy="0"/>
          </a:xfrm>
          <a:prstGeom prst="line">
            <a:avLst/>
          </a:prstGeom>
          <a:ln w="19050">
            <a:solidFill>
              <a:srgbClr val="4A658F"/>
            </a:solidFill>
            <a:prstDash val="sysDot"/>
          </a:ln>
        </p:spPr>
        <p:style>
          <a:lnRef idx="1">
            <a:schemeClr val="accent1"/>
          </a:lnRef>
          <a:fillRef idx="0">
            <a:schemeClr val="accent1"/>
          </a:fillRef>
          <a:effectRef idx="0">
            <a:schemeClr val="accent1"/>
          </a:effectRef>
          <a:fontRef idx="minor">
            <a:schemeClr val="tx1"/>
          </a:fontRef>
        </p:style>
      </p:cxnSp>
      <p:pic>
        <p:nvPicPr>
          <p:cNvPr id="1031" name="Picture 2" descr="PECE_Logo_TM_CMYK_FINAL with SM"/>
          <p:cNvPicPr>
            <a:picLocks noChangeAspect="1" noChangeArrowheads="1"/>
          </p:cNvPicPr>
          <p:nvPr userDrawn="1"/>
        </p:nvPicPr>
        <p:blipFill>
          <a:blip r:embed="rId5"/>
          <a:srcRect/>
          <a:stretch>
            <a:fillRect/>
          </a:stretch>
        </p:blipFill>
        <p:spPr bwMode="auto">
          <a:xfrm>
            <a:off x="228600" y="5927725"/>
            <a:ext cx="237807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7" descr="C:\Documents and Settings\jennifer.vieweg\Desktop\2012 templates for powerpoint and report covers\Report cover elements\Dreamstime.PNG"/>
          <p:cNvPicPr>
            <a:picLocks noChangeAspect="1" noChangeArrowheads="1"/>
          </p:cNvPicPr>
          <p:nvPr userDrawn="1"/>
        </p:nvPicPr>
        <p:blipFill>
          <a:blip r:embed="rId15"/>
          <a:srcRect t="86630"/>
          <a:stretch>
            <a:fillRect/>
          </a:stretch>
        </p:blipFill>
        <p:spPr bwMode="auto">
          <a:xfrm>
            <a:off x="0" y="6248400"/>
            <a:ext cx="9144000" cy="609600"/>
          </a:xfrm>
          <a:prstGeom prst="rect">
            <a:avLst/>
          </a:prstGeom>
          <a:noFill/>
          <a:ln w="9525">
            <a:noFill/>
            <a:miter lim="800000"/>
            <a:headEnd/>
            <a:tailEnd/>
          </a:ln>
        </p:spPr>
      </p:pic>
      <p:sp>
        <p:nvSpPr>
          <p:cNvPr id="13" name="Rectangle 2"/>
          <p:cNvSpPr>
            <a:spLocks noChangeArrowheads="1"/>
          </p:cNvSpPr>
          <p:nvPr userDrawn="1"/>
        </p:nvSpPr>
        <p:spPr bwMode="auto">
          <a:xfrm flipV="1">
            <a:off x="0" y="6218238"/>
            <a:ext cx="9232900" cy="715962"/>
          </a:xfrm>
          <a:prstGeom prst="rect">
            <a:avLst/>
          </a:prstGeom>
          <a:solidFill>
            <a:srgbClr val="4A658F">
              <a:alpha val="89804"/>
            </a:srgbClr>
          </a:solidFill>
          <a:ln>
            <a:noFill/>
          </a:ln>
          <a:effectLst/>
          <a:extLst/>
        </p:spPr>
        <p:txBody>
          <a:bodyPr lIns="36576" tIns="36576" rIns="36576" bIns="36576"/>
          <a:lstStyle/>
          <a:p>
            <a:pPr fontAlgn="auto">
              <a:spcBef>
                <a:spcPts val="0"/>
              </a:spcBef>
              <a:spcAft>
                <a:spcPts val="0"/>
              </a:spcAft>
              <a:defRPr/>
            </a:pPr>
            <a:endParaRPr lang="en-US">
              <a:latin typeface="+mn-lt"/>
            </a:endParaRPr>
          </a:p>
        </p:txBody>
      </p:sp>
      <p:cxnSp>
        <p:nvCxnSpPr>
          <p:cNvPr id="16" name="Straight Connector 15"/>
          <p:cNvCxnSpPr/>
          <p:nvPr userDrawn="1"/>
        </p:nvCxnSpPr>
        <p:spPr>
          <a:xfrm>
            <a:off x="0" y="1066800"/>
            <a:ext cx="9144000" cy="0"/>
          </a:xfrm>
          <a:prstGeom prst="line">
            <a:avLst/>
          </a:prstGeom>
          <a:ln w="19050">
            <a:solidFill>
              <a:srgbClr val="4A658F"/>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162675"/>
            <a:ext cx="9144000" cy="0"/>
          </a:xfrm>
          <a:prstGeom prst="line">
            <a:avLst/>
          </a:prstGeom>
          <a:ln w="19050">
            <a:solidFill>
              <a:srgbClr val="4A658F"/>
            </a:solidFill>
            <a:prstDash val="sysDot"/>
          </a:ln>
        </p:spPr>
        <p:style>
          <a:lnRef idx="1">
            <a:schemeClr val="accent1"/>
          </a:lnRef>
          <a:fillRef idx="0">
            <a:schemeClr val="accent1"/>
          </a:fillRef>
          <a:effectRef idx="0">
            <a:schemeClr val="accent1"/>
          </a:effectRef>
          <a:fontRef idx="minor">
            <a:schemeClr val="tx1"/>
          </a:fontRef>
        </p:style>
      </p:cxnSp>
      <p:sp>
        <p:nvSpPr>
          <p:cNvPr id="17" name="TextBox 20"/>
          <p:cNvSpPr txBox="1"/>
          <p:nvPr userDrawn="1"/>
        </p:nvSpPr>
        <p:spPr>
          <a:xfrm>
            <a:off x="7473950" y="6369050"/>
            <a:ext cx="1447800" cy="36830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b="1" dirty="0" smtClean="0">
                <a:solidFill>
                  <a:schemeClr val="bg1"/>
                </a:solidFill>
              </a:rPr>
              <a:t>edvantia.org</a:t>
            </a:r>
            <a:endParaRPr lang="en-US" b="1" dirty="0">
              <a:solidFill>
                <a:schemeClr val="bg1"/>
              </a:solidFill>
            </a:endParaRPr>
          </a:p>
        </p:txBody>
      </p:sp>
      <p:pic>
        <p:nvPicPr>
          <p:cNvPr id="3079" name="Picture 17" descr="C:\Documents and Settings\jennifer.vieweg\Desktop\Logos\Edvantia white logo with R.png"/>
          <p:cNvPicPr>
            <a:picLocks noChangeAspect="1" noChangeArrowheads="1"/>
          </p:cNvPicPr>
          <p:nvPr userDrawn="1"/>
        </p:nvPicPr>
        <p:blipFill>
          <a:blip r:embed="rId16"/>
          <a:srcRect b="19795"/>
          <a:stretch>
            <a:fillRect/>
          </a:stretch>
        </p:blipFill>
        <p:spPr bwMode="auto">
          <a:xfrm>
            <a:off x="241300" y="6416675"/>
            <a:ext cx="1600200" cy="273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9" r:id="rId9"/>
    <p:sldLayoutId id="2147483680" r:id="rId10"/>
    <p:sldLayoutId id="2147483681" r:id="rId11"/>
    <p:sldLayoutId id="2147483682" r:id="rId12"/>
    <p:sldLayoutId id="2147483677"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gradelevelreading.ne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8"/>
          <p:cNvSpPr>
            <a:spLocks noGrp="1"/>
          </p:cNvSpPr>
          <p:nvPr>
            <p:ph type="title"/>
          </p:nvPr>
        </p:nvSpPr>
        <p:spPr bwMode="auto">
          <a:xfrm>
            <a:off x="457200" y="1219200"/>
            <a:ext cx="8382000" cy="1600200"/>
          </a:xfrm>
          <a:noFill/>
          <a:ln>
            <a:miter lim="800000"/>
            <a:headEnd/>
            <a:tailEnd/>
          </a:ln>
        </p:spPr>
        <p:txBody>
          <a:bodyPr vert="horz" wrap="square" lIns="91440" tIns="45720" rIns="91440" bIns="45720" numCol="1" anchor="t" anchorCtr="0" compatLnSpc="1">
            <a:prstTxWarp prst="textNoShape">
              <a:avLst/>
            </a:prstTxWarp>
          </a:bodyPr>
          <a:lstStyle/>
          <a:p>
            <a:r>
              <a:rPr lang="en-US" sz="4000" b="1" smtClean="0"/>
              <a:t>Evaluating the Library of Virginia’s</a:t>
            </a:r>
            <a:br>
              <a:rPr lang="en-US" sz="4000" b="1" smtClean="0"/>
            </a:br>
            <a:r>
              <a:rPr lang="en-US" sz="4000" b="1" smtClean="0"/>
              <a:t>Summer Reading Program</a:t>
            </a:r>
            <a:endParaRPr lang="en-US" sz="4000" smtClean="0"/>
          </a:p>
        </p:txBody>
      </p:sp>
      <p:sp>
        <p:nvSpPr>
          <p:cNvPr id="18434" name="Text Placeholder 9"/>
          <p:cNvSpPr>
            <a:spLocks noGrp="1"/>
          </p:cNvSpPr>
          <p:nvPr>
            <p:ph type="body" sz="quarter" idx="10"/>
          </p:nvPr>
        </p:nvSpPr>
        <p:spPr bwMode="auto">
          <a:xfrm>
            <a:off x="457200" y="3200400"/>
            <a:ext cx="8229600" cy="190500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t>Kimberly S. Cowley, Ed.D., Edvantia</a:t>
            </a:r>
          </a:p>
          <a:p>
            <a:r>
              <a:rPr lang="en-US" sz="2000" smtClean="0"/>
              <a:t>Enid Costley, Library of Virginia</a:t>
            </a:r>
            <a:endParaRPr lang="en-US" smtClean="0"/>
          </a:p>
          <a:p>
            <a:endParaRPr lang="en-US" sz="2000" smtClean="0"/>
          </a:p>
          <a:p>
            <a:r>
              <a:rPr lang="en-US" sz="2000" smtClean="0"/>
              <a:t>July 31, 2013</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sz="half"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Contracts</a:t>
            </a:r>
          </a:p>
          <a:p>
            <a:r>
              <a:rPr lang="en-US" smtClean="0"/>
              <a:t>Memo of Understanding</a:t>
            </a:r>
          </a:p>
          <a:p>
            <a:r>
              <a:rPr lang="en-US" smtClean="0"/>
              <a:t>Reading Tracking System Privacy Policy</a:t>
            </a:r>
          </a:p>
          <a:p>
            <a:r>
              <a:rPr lang="en-US" smtClean="0"/>
              <a:t>Restricted-Data Use Agreement</a:t>
            </a:r>
          </a:p>
          <a:p>
            <a:r>
              <a:rPr lang="en-US" smtClean="0"/>
              <a:t>Processes</a:t>
            </a:r>
          </a:p>
          <a:p>
            <a:endParaRPr lang="en-US" smtClean="0"/>
          </a:p>
        </p:txBody>
      </p:sp>
      <p:sp>
        <p:nvSpPr>
          <p:cNvPr id="30722"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Protection of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sz="half"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Preliminary evaluation report</a:t>
            </a:r>
          </a:p>
          <a:p>
            <a:r>
              <a:rPr lang="en-US" smtClean="0"/>
              <a:t>Annual evaluation report</a:t>
            </a:r>
          </a:p>
          <a:p>
            <a:r>
              <a:rPr lang="en-US" smtClean="0"/>
              <a:t>Final evaluation report</a:t>
            </a:r>
          </a:p>
          <a:p>
            <a:r>
              <a:rPr lang="en-US" smtClean="0"/>
              <a:t>Annual webinars</a:t>
            </a:r>
          </a:p>
          <a:p>
            <a:r>
              <a:rPr lang="en-US" smtClean="0"/>
              <a:t>Presentations</a:t>
            </a:r>
          </a:p>
          <a:p>
            <a:endParaRPr lang="en-US" smtClean="0"/>
          </a:p>
        </p:txBody>
      </p:sp>
      <p:sp>
        <p:nvSpPr>
          <p:cNvPr id="32770"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Key Products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sz="half" idx="13"/>
          </p:nvPr>
        </p:nvSpPr>
        <p:spPr bwMode="auto">
          <a:xfrm>
            <a:off x="457200" y="1600200"/>
            <a:ext cx="4648200" cy="4525963"/>
          </a:xfrm>
          <a:noFill/>
          <a:ln>
            <a:miter lim="800000"/>
            <a:headEnd/>
            <a:tailEnd/>
          </a:ln>
        </p:spPr>
        <p:txBody>
          <a:bodyPr vert="horz" wrap="square" lIns="91440" tIns="45720" rIns="91440" bIns="45720" numCol="1" anchor="t" anchorCtr="0" compatLnSpc="1">
            <a:prstTxWarp prst="textNoShape">
              <a:avLst/>
            </a:prstTxWarp>
          </a:bodyPr>
          <a:lstStyle/>
          <a:p>
            <a:r>
              <a:rPr lang="en-US" i="1" smtClean="0"/>
              <a:t>Growing Young Minds: How Museums and Libraries Create Lifelong Learners</a:t>
            </a:r>
          </a:p>
          <a:p>
            <a:endParaRPr lang="en-US" i="1" smtClean="0"/>
          </a:p>
          <a:p>
            <a:r>
              <a:rPr lang="en-US" smtClean="0"/>
              <a:t>Campaign for Grade-Level Reading</a:t>
            </a:r>
          </a:p>
          <a:p>
            <a:endParaRPr lang="en-US" smtClean="0"/>
          </a:p>
        </p:txBody>
      </p:sp>
      <p:sp>
        <p:nvSpPr>
          <p:cNvPr id="34818" name="Title 2"/>
          <p:cNvSpPr>
            <a:spLocks noGrp="1"/>
          </p:cNvSpPr>
          <p:nvPr>
            <p:ph type="title"/>
          </p:nvPr>
        </p:nvSpPr>
        <p:spPr bwMode="auto">
          <a:xfrm>
            <a:off x="228600" y="152400"/>
            <a:ext cx="80772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Alignment with National Efforts</a:t>
            </a:r>
          </a:p>
        </p:txBody>
      </p:sp>
      <p:pic>
        <p:nvPicPr>
          <p:cNvPr id="34819" name="Picture 3" descr="The Campaign for Grade-Level Reading">
            <a:hlinkClick r:id="rId3" tooltip="&quot;Grade Level Reading&quot;"/>
          </p:cNvPr>
          <p:cNvPicPr>
            <a:picLocks noChangeAspect="1" noChangeArrowheads="1"/>
          </p:cNvPicPr>
          <p:nvPr/>
        </p:nvPicPr>
        <p:blipFill>
          <a:blip r:embed="rId4"/>
          <a:srcRect/>
          <a:stretch>
            <a:fillRect/>
          </a:stretch>
        </p:blipFill>
        <p:spPr bwMode="auto">
          <a:xfrm>
            <a:off x="2438400" y="4114800"/>
            <a:ext cx="2209800" cy="1447800"/>
          </a:xfrm>
          <a:prstGeom prst="rect">
            <a:avLst/>
          </a:prstGeom>
          <a:noFill/>
          <a:ln w="9525">
            <a:noFill/>
            <a:miter lim="800000"/>
            <a:headEnd/>
            <a:tailEnd/>
          </a:ln>
        </p:spPr>
      </p:pic>
      <p:pic>
        <p:nvPicPr>
          <p:cNvPr id="34820" name="Picture 4"/>
          <p:cNvPicPr>
            <a:picLocks noChangeAspect="1" noChangeArrowheads="1"/>
          </p:cNvPicPr>
          <p:nvPr/>
        </p:nvPicPr>
        <p:blipFill>
          <a:blip r:embed="rId5"/>
          <a:srcRect l="29121" t="14973" r="26982" b="5263"/>
          <a:stretch>
            <a:fillRect/>
          </a:stretch>
        </p:blipFill>
        <p:spPr bwMode="auto">
          <a:xfrm>
            <a:off x="5486400" y="1143000"/>
            <a:ext cx="3429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sz="half"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Reminders</a:t>
            </a:r>
          </a:p>
          <a:p>
            <a:r>
              <a:rPr lang="en-US" smtClean="0"/>
              <a:t>Questions from chat box</a:t>
            </a:r>
          </a:p>
        </p:txBody>
      </p:sp>
      <p:sp>
        <p:nvSpPr>
          <p:cNvPr id="36866"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Q&amp;A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3"/>
          <p:cNvSpPr>
            <a:spLocks noGrp="1"/>
          </p:cNvSpPr>
          <p:nvPr>
            <p:ph sz="half" idx="1"/>
          </p:nvPr>
        </p:nvSpPr>
        <p:spPr bwMode="auto">
          <a:xfrm>
            <a:off x="533400" y="1600200"/>
            <a:ext cx="4648200" cy="4525963"/>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r>
              <a:rPr lang="en-US" smtClean="0"/>
              <a:t>kim.cowley@edvantia.org</a:t>
            </a:r>
          </a:p>
          <a:p>
            <a:pPr marL="0" indent="0">
              <a:buFont typeface="Arial" charset="0"/>
              <a:buNone/>
            </a:pPr>
            <a:r>
              <a:rPr lang="en-US" smtClean="0"/>
              <a:t>304-347-0418</a:t>
            </a:r>
          </a:p>
          <a:p>
            <a:pPr marL="0" indent="0">
              <a:buFont typeface="Arial" charset="0"/>
              <a:buNone/>
            </a:pPr>
            <a:endParaRPr lang="en-US" smtClean="0"/>
          </a:p>
          <a:p>
            <a:pPr marL="0" indent="0">
              <a:buFont typeface="Arial" charset="0"/>
              <a:buNone/>
            </a:pPr>
            <a:endParaRPr lang="en-US" smtClean="0"/>
          </a:p>
          <a:p>
            <a:pPr marL="0" indent="0">
              <a:buFont typeface="Arial" charset="0"/>
              <a:buNone/>
            </a:pPr>
            <a:r>
              <a:rPr lang="en-US" smtClean="0"/>
              <a:t>enid.costley@lva.virginia.gov</a:t>
            </a:r>
          </a:p>
          <a:p>
            <a:pPr marL="0" indent="0">
              <a:buFont typeface="Arial" charset="0"/>
              <a:buNone/>
            </a:pPr>
            <a:r>
              <a:rPr lang="en-US" smtClean="0"/>
              <a:t>804-692-3765</a:t>
            </a:r>
          </a:p>
        </p:txBody>
      </p:sp>
      <p:sp>
        <p:nvSpPr>
          <p:cNvPr id="38914"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Contact Information</a:t>
            </a:r>
          </a:p>
        </p:txBody>
      </p:sp>
      <p:pic>
        <p:nvPicPr>
          <p:cNvPr id="38915" name="Picture 2" descr="http://129.71.174.237/templates/graph/edvantia-logo_RGB.jpg"/>
          <p:cNvPicPr>
            <a:picLocks noChangeAspect="1" noChangeArrowheads="1"/>
          </p:cNvPicPr>
          <p:nvPr/>
        </p:nvPicPr>
        <p:blipFill>
          <a:blip r:embed="rId3"/>
          <a:srcRect/>
          <a:stretch>
            <a:fillRect/>
          </a:stretch>
        </p:blipFill>
        <p:spPr bwMode="auto">
          <a:xfrm>
            <a:off x="2971800" y="2338388"/>
            <a:ext cx="3962400" cy="684212"/>
          </a:xfrm>
          <a:prstGeom prst="rect">
            <a:avLst/>
          </a:prstGeom>
          <a:noFill/>
          <a:ln w="9525">
            <a:noFill/>
            <a:miter lim="800000"/>
            <a:headEnd/>
            <a:tailEnd/>
          </a:ln>
        </p:spPr>
      </p:pic>
      <p:sp>
        <p:nvSpPr>
          <p:cNvPr id="38916" name="AutoShape 4" descr="data:image/jpeg;base64,/9j/4AAQSkZJRgABAQAAAQABAAD/2wCEAAkGBxQSEhUUEhQVFRQXGSEaGBgYGCAcIBkeHyAdHiIgHR8aISggHyElHh8UJDIiJSkrMC4uGCAzODMsNygtLiwBCgoKDg0OFxAPGzcmHx4uNi83MDc3Nzc1Nzc3Nyw4LCw3MTErLCw4NCwrMCwtLC8rLC43Ky0sLCw3LDA3LCwsLP/AABEIAGQA8AMBIgACEQEDEQH/xAAcAAACAwEBAQEAAAAAAAAAAAAABwUGCAQDAgH/xABFEAABAwIDBQMHCAgGAwEAAAABAgMRAAQFEiEGBxMxURRBcSJhcoGRodEVMjRCUlOSsRYjMzVUk7LBCENic3SCs8LhJP/EABsBAQEAAgMBAAAAAAAAAAAAAAABBQYCAwQH/8QAKREBAAIBAgQGAQUAAAAAAAAAAAECAwQRBRIhQRMxM1Fx0QY0YYGR8f/aAAwDAQACEQMRAD8AeNFFFAUUUUBRRRQFFFFAUUUUBRRRQFFFFAUUUUBRRRQFFFFAUUUUBRRRQFFcGL4uzaoC31hCScoJ616WGJNPCWnELH+kg03cuS3LzbdPd11GYljKGtB5Sug7vE1xY/iykqLaNOp8elVJ+/bTzUPVr+VYTWcRyzecOkrNrR5ztvt/D0UxY6V8TPaIj952T7eKuOOozGBmGg0FW6lazj6ELSoJUqDPSat2A7WpuneGG1JMEySDyr2cL0mspS99TWes93k1HEdHe9aYbxPbpv8ASyUUUV71FFFFAUUUUBRRRQFFFFAUUUUBRRRQFFFFAUUUUBRRRQFFFFAV8OuBIKlGAOZPdX3UftB9Hd9GuGS3LWbe0OeOvNaK+8qRvZxFp20QG3EqPFBgHzGlVavqbUFtqUhQ70mD7qs+1X7EemPyNVSvBgzzmrzzGzdtDp64cPh+cbp5e1jzqofUTyGYaT6Uc660KBEjkaqC+dWTCf2Sa2rRVrXHEVjbfq+bflugx47ePXzm223bv/Xl2dlWXd79MHoK/tVaqy7vfpg9BX9q79R6Vvhqug/U4/lfP0ls/wCKt/5qfjXtaY3bOqCGn2VqPJKXEk+wGs77ydjEYY4yhDqneKlSiVJAiCBpHjV53NbFoCWcR4qs5C08OBl5xz591YBvRvVGv4/aoUUruWEqBgpLiQQfOCakqRe+DYlFvxL4OqUp54SgpECR3Hn3UDgTtHaEwLpgk6D9an4173uLsMkJeeabURIC1hJI66mkFuu2GbxHiOLdU2WHEEBKQc31tZ8Kvm+fZNDzSr0uKCmG4CABCpUOZ50F5/SWz/irf+an411WeKMvaNPNuH/QsK/I1m7dzsijE33GluKbCG88pAM6xGtce0+Frwm+Uhp2XGYWhxIynUSAQCfWJ1orT97ftMgKecQ2CYBWoJBPTWuP9JbP+Kt/5qfjUJtFs2nGLK3Dq1MyEunKAdSnlr41nnBcMS/dtW5JSlx0NlQAkAmJojUbe0Voowm5YJPIB1PxqTFZ33jbt04ayh5D/FSpeQpWkAyQTIjQjTlFXjcPjbr1u8w4oqDCk5CeYSsK8n1FJjxoGRe3rbKczriG0zErUEiekmuL9JbP+Kt/5qfjUft/s43fWpbdcU0hB4hUkA/Nk8jWZbeyU4068gS21kznpxCUp9sH2UGsLPGbd1WRp9pxXPKlaVH2A173t80yAp5xDaSYBWoJBPSTSh3F7PNKm9S6riIKmlNwIEwQZ56iKYe3OyaMTYSytxTYSsLlIB5AiNfGg7v0ls/4q3/mp+NfTe0VoogJuWCTyAdTr76y5hWGB67RbkkBT3DzAaxmKZjrpVu3i7tk4ayh5D5dSpeQpWkAydQRGh5HSKK0K46lKSpRASBJJMADrNRv6S2f8Vb/AM1Pxpcbmb9y8srqzdUrKgBKFcylLgUI16EGPGqJvD2CVhamylRdYWICykAhQ+qY6jUeBojQ7eN2ykKWLhkoTGZQcTCZ5SZgTXl+ktn/ABVv/NT8aT+x+G2asDvFLfWkKKS8MqZQpGqQkd+fSJqubu9hFYopzMotMtiFLABJUfqieg1PiOtBpVpwKAUkhSSJBBkEdQa4toPo7vo17YXZhhltoHMG0BM9YETXjtB9Hd9GurP6dviXbh9SvzBN7VfsR6f9jVTq643ZKebCUxIVOtVW7w1xrVSTHUaisRoclfD5d+resNo22Ry+dWTCf2Sara+dMLZHZV+4t0LTlSg8lKPPXoK3PT3rTHWbT2aF+V4b5cfLjjeef7RtWXd79MHoK/tUqzu8+2/6ko/uT/apfAtkU2rwdS6pWhEFI746UzarFalqxLUtHwzU0zUvavSJ94+y1/xB/SLT/bX/AFJq87nP3Uz4q/qNJneDtp8qONL4XC4SVJjPmmSDPIRyqc2P3q9gtUW/ZuJknyuJEySeWU1iG2GC3vKnE/k/sx/alvicToCZy5fNymuXf1+70f7yfyNLfZTFO1Y8y/lycV8qyzMSlWk99TG97bftCnLHg5eC8DxM85oH2Y059aCc/wAPX7O89NH9KquO9T913Xof3FJvdpt18nFbfB4vHcQJz5cv1eUGec1fd9W13AQbHhZuO1PEzRlhQ7o19tAsNhcKvLl5xFi7wnAiVHNllM8pHnrwxOwdsLwC/Y4ygQtSFrMOg/69Z9fSujYLa75MecdDXFzoyRmyxrM8jX1tFjFzjV2laGJXlyIbblUAGdVEefUmg0jgeJN3LDbzXzHEhSR083q5VlnCmXV3aEsKyPKdhtUxlUToZp5YhixwDDLVCm+MoEIVCsupBUSDB76RWD4mGLpu4y5uG4HMsxMGYmKDv22ZvGbgtX7q3HEAEEqzDKe9PIdx9lP/AHc7PMWdmngL4vFAcU79uRp4ADkKom8C2+VcLZxNDeRxsElIOaWydddJggHl1qI3XbxF2/BsVN8RK3QlCs8FAWdREGQDqOXOgY+97Fez4a6AYU7Daf8Atz900lcDx8s2FzadjW52kzxhm8mAAmAEGQmCefea7t6W2ysQWGeHwk27jg+dmzqByBXIRACtP9VXzZbeIlOFPOotsqbPI2EcT58gazl076Cs7hsW4d46wTo8gEekgn8wo+yn1WTcOxvs96m6aTlyulxKJ5JJPkz0gxNO253n5MNavuzTxHS3w+JyjNrOXzdKISFmy4u9ysqyul9QQqYhWcwZrs23ZvWrgtX7i3XECQSrMIPenkNY91R+GYpwbpFxlzZXeJlmJ8omJ9fOmpt9bfK2Fs4k23kdazEpBzS3METpMEBXLr1oq97udnmLOzT2dfFDsOKdiM8jTTuAGkVL7RYK3eW7jDo8lY596T3KHnB1pLbrN4S7fg2Km+IhboSheeMgWYIiDIB1HKmzt1tN8nWpuOHxYUlOXNl5mOcGiM0OWTiHl2oXqXQ0TqEqUFZUkjoCZ80mtSbMYE3Y2zdu1yQNT9pR5qPiay49iea67Tlj9cHcs9F54mPVMVpHYDaz5Tt1PcLhZVlOXNm5d8wKKs9cuJ2xcaWgQCoQJrqoqWrFomJ7lZmsxMdi/uNlrhI0CV+ifjUO60pByqSUnoRFNivC7s0OjK4kKHn/ALVisvCaT6c7Mri4tePUjcksU2eQ5qiEL9x8R3eIpo7vGFN4ewlQhQBn2mozGtllNytklSe9PePDrVh2X+jN+B/M126LLqKzODN5R1j/AFy1+THlwxek9/tK0UUVkWHc/YWvu0fhHwo7C192j8I+FdFFB4Is2wZCEAjkQkULs2yZLaCTzJSK96KDnFi392j8I+FfbtshWqkJUfOAfzr1rlxR1aWXFNiVhBKREyQNNO/Wg+uwtfdo/CPhXq0ylOiUhI8wj8qQF3vTxZlWR5Lba4BKVNQdfMTVpwHa3FnrO6eUzK0oQq3hkwvMTMCfK0igazrKVaKSFDzifzry7C192j8I+FIhrefi6nOClCFOyRwwzKpHMRPdVu2q2oxVli0WwySpbJXcfqicihHPXydM2lAzktJAygAJ6AaeyvNNk2CCG0Ajl5I+FISy3q4q8oIaDbizySlqSfAA0wsVx3Ek4Uw+2yTeKUA4jhzAOafJnTkKC8Gxb+7R+EfCvpNqgAgITB5jKIPjSCTvYxQr4YDWfNly8LXNMZYnnOkV1Xm8zF7Yp7QylE8gtkpzRzgzQPHsLX3aPwj4V9G1RGXInLzjKI9lVrd7tknE2FLyht1s5XEAyBPIg9DUbvC3kt4coMtID1wRJTMJQO4qI1k9wHuoLr2Fr7tH4R8K9UtJAygAJ6Rp7KQ1nt/jVzK7dsrSD/lsynwnvr8uN8V+lvhlttD6VeUopPKORQeRmDM+qgeybJsGQ2gEd+UfCvR1pKhCgFDoRP51RNodor8YZaXFo3xH3SjiBLeYQUKJMTpqE+2lyd7OKBeQ8LPmy5eFrmmIiec6RQPzsLX3aPwj4V6tMpSISkJHmEflVBwDHsScw26efZKbtskMo4UZhlSR5M66lXspf3m9TFWVlDqW21jmlTUEeqaDQNFULY3bZy+w55xIHbGUkKQkTKoJSQnoqOXUEUvnd5uMIcDK20JeMQ2WfKM8tJ76B/UUun9oMTGFIfDJ7YXMqkcI/Nk65Z6RrVAd3sYolZQrhBYOUpLWoPKInnQaEr8SkDkIqm7tcXv7lDxxBotqSsBscPJII1589ar+8vbDEbK4PZ2x2YJSS4puQFHSM0+FA06KzwN72JHQFmf9v/7Tc3dYpeXFutV+2W3Q4QAUZPJgax4zQUrbTeBdvXpsMM0UlWQrAlSlj5wE6JCe866g9K5catMew9rtKrzjIRqtOigkecFIkeBqF2CeTZ464m5ISc7rcqP1lKkGT9oR+IU5NvcQbYsLhTqgAW1JAP1iQQAOtBB7O7UO4vh7vZlC3vEwhR5hCjqFDTkRPvFLjBsXxi5vVWSMQUHElQKilOXyOfJE1Nf4ebRea7d/y4Q3PVQzKPsBHtFVfCcIcusZfZafXbLLjp4iBJEHlzHPxoq4WasYtcTtWLm6cfaWQVlKBkjXRRyCPbThqPwCwXb27bTjqnloEFxXNXnOp/OpCiE3v/wb6Pdp5atOevykn3LHrFSW7HawIwZ1Th8qzCh4iMyPh6jV222wbtli+x9ZSCUekNU+8Csu2uKLbZebSYQ8E8QdQglQ/M0U0dwmGKdfubx3UiEAnvWuVLPsy+2m/jn0Z/8A2l/0moTdngvZMOZQRC1DiL8Va+7SpTaS8bRbupW4hJU2uApQBOh5Tz7qIz5ua/edt6Kv6a0xWZN0LyUYjbqWoJSEmSowPm9TWk137QQFlxAQeSioQfAzFBlg3gZxBTqgSG7payBzIDqjp56tu8beS3iLCWGmFISFBalrInTkEgddZM1VrXKcT8rKUG7VM8iOKefdEVcN8+zLTam7u1COA5+rXkjKFjkdNPKEjxHnoqxbjsBdt2ri6dSUpdSkISRBKUZjm80kwPClTbA39+niK1uHwFHvAUqPcnT1U8t2O17d3ZJQ+4kPN/qlhSgCv7KhPOR7waSGNWLuG36kxC2HQtueSgFZkHwOg9RoNS21u2w2EICUNoEADQJApfbd4PhmJltZvWWXESM6VIJUk9xk6wdQfGrBhW19nf2xKX0N50EKStQCkSIOh6a61nzbDC7S1dDVo+q4SkHiLVEA9wSU89Jk0RpTZYsi3baYeQ8lpIQVJIPId8ExWb7v97K/5p/8tOPc/YCzw4OPlLZfXnGchOhEJ595Amk3dLHyqpUjL2wmZ0jic56UVqikHthhyLnaHgOTkcKUmOYlHP2xT0bvmlJK0uIKE81BQIHieQpI4tdNnaVtYWgozo8rMI+b15URXNnMTdwTEiHhog8N4D6yJ+cPDRQ9Yqy7Wuhe0lupJlJLJBHeDqCKmt9mzYfZRfsQotjK5lghSO5Uj7Jn1HzUstjn1LxCzzEnK4hInuSDoPAUVqess7UfvV//AJX/ALitQ3FwhsZlqSgdVEAe01lzaVwHFHlAgpNzIIOkZhrNBqcUpP8AEDjGVm3tgfnqLivBEAe9U+qmi3iTJSVB1spTopQWIHiZ0pEbZuoxPGw1xQllJDfEzCAkDMognTUyPGiIrb7Z9FsxYFBSVLYIdKSJCxCpMHnCj+GnzsNi/a7Fh76xQAr0hofeKUu2O7G0s7Rb7FypSwApKVFHlpnWIAJ9VSm4faBCG7i2dWlASoON5lATmkKAnzgH/saKn96+x1tcNm5UFJeSIKkEDMOigQQfz1pRbI4WL+4Q1cOvFA5eXMeGeY9VflFA8tq8JbtcIeZtgWkJRoUGFDUazznz0hew5SVJddSv7QXCvaBNFFBqLDf2Lff5CdT4CumiiiCsz49hLfy0tiDw1XSQR5lqBPvJoooNLgRypP79LBLr1qVTohfKOqeooooFicIQe9Xu+FMvaCwSdnrNszAUnp3Z/NRRRS1+SEdVe74U5dksHadwBTCwSgpcPdIIJII05ggUUUCmwLCUdptzKpDqD3faHmrQG2OyVtft/wD6EHMgeStJhSZ6Hp5jRRRGaccw9LLym0kqCe9UT7gB7qaW6vYS0eSLh5KnFCCEKIyA+iAJ9ZNFFFWHffaJcsmQqYD4OnoODv8AGkt8kI6q93wr9ooGPsdh6U4FiCBMKUqeX2EDp5qW/wAjo6q93woooNDbv7RJwq2bUMyC1lIPeDI1pF4HYpZxhtpE5W7rImTJhKyBJ8AKKKBwb57YOYflVMcVJ09fWkb8jo6q93woooLjs5hqBg+IpBMKWieXQeaqacHRylXu+FFFBcNvcOSpnDZKvJtYER1T5qqbGEIzo1V84dOo81FFB//Z"/>
          <p:cNvSpPr>
            <a:spLocks noChangeAspect="1" noChangeArrowheads="1"/>
          </p:cNvSpPr>
          <p:nvPr/>
        </p:nvSpPr>
        <p:spPr bwMode="auto">
          <a:xfrm>
            <a:off x="0" y="-153988"/>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38917" name="Picture 5"/>
          <p:cNvPicPr>
            <a:picLocks noChangeAspect="1" noChangeArrowheads="1"/>
          </p:cNvPicPr>
          <p:nvPr/>
        </p:nvPicPr>
        <p:blipFill>
          <a:blip r:embed="rId4"/>
          <a:srcRect/>
          <a:stretch>
            <a:fillRect/>
          </a:stretch>
        </p:blipFill>
        <p:spPr bwMode="auto">
          <a:xfrm>
            <a:off x="2971800" y="4343400"/>
            <a:ext cx="2408238" cy="100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228600" y="152400"/>
            <a:ext cx="79248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Housekeeping</a:t>
            </a:r>
          </a:p>
        </p:txBody>
      </p:sp>
      <p:pic>
        <p:nvPicPr>
          <p:cNvPr id="20482" name="Picture 4" descr="Person with question mark icon"/>
          <p:cNvPicPr>
            <a:picLocks noChangeAspect="1" noChangeArrowheads="1"/>
          </p:cNvPicPr>
          <p:nvPr/>
        </p:nvPicPr>
        <p:blipFill>
          <a:blip r:embed="rId3"/>
          <a:srcRect/>
          <a:stretch>
            <a:fillRect/>
          </a:stretch>
        </p:blipFill>
        <p:spPr bwMode="auto">
          <a:xfrm>
            <a:off x="4876800" y="1676400"/>
            <a:ext cx="2590800" cy="2590800"/>
          </a:xfrm>
          <a:prstGeom prst="rect">
            <a:avLst/>
          </a:prstGeom>
          <a:noFill/>
          <a:ln w="9525">
            <a:noFill/>
            <a:miter lim="800000"/>
            <a:headEnd/>
            <a:tailEnd/>
          </a:ln>
        </p:spPr>
      </p:pic>
      <p:pic>
        <p:nvPicPr>
          <p:cNvPr id="20483" name="Picture 6" descr="http://t3.gstatic.com/images?q=tbn:ANd9GcSR0aUIrOZFb4HgQhlrNCWEoKW2C1cgOiE8Ll8P48XrreOMzjBN0Q"/>
          <p:cNvPicPr>
            <a:picLocks noChangeAspect="1" noChangeArrowheads="1"/>
          </p:cNvPicPr>
          <p:nvPr/>
        </p:nvPicPr>
        <p:blipFill>
          <a:blip r:embed="rId4"/>
          <a:srcRect/>
          <a:stretch>
            <a:fillRect/>
          </a:stretch>
        </p:blipFill>
        <p:spPr bwMode="auto">
          <a:xfrm>
            <a:off x="1368425" y="2019300"/>
            <a:ext cx="13430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Virginia Public Libraries</a:t>
            </a:r>
          </a:p>
        </p:txBody>
      </p:sp>
      <p:sp>
        <p:nvSpPr>
          <p:cNvPr id="4608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91 public library systems in Virginia </a:t>
            </a:r>
          </a:p>
          <a:p>
            <a:r>
              <a:rPr lang="en-US" smtClean="0"/>
              <a:t>358 public library buildings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Virginia Population</a:t>
            </a:r>
          </a:p>
        </p:txBody>
      </p:sp>
      <p:sp>
        <p:nvSpPr>
          <p:cNvPr id="4710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8,001,024 population</a:t>
            </a:r>
          </a:p>
          <a:p>
            <a:r>
              <a:rPr lang="en-US" smtClean="0"/>
              <a:t>509,625 or 6.4% under 5 years</a:t>
            </a:r>
          </a:p>
          <a:p>
            <a:r>
              <a:rPr lang="en-US" smtClean="0"/>
              <a:t>511,849 or 6.4% 5 to 9 years old</a:t>
            </a:r>
          </a:p>
          <a:p>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Summer Reading Program</a:t>
            </a:r>
          </a:p>
        </p:txBody>
      </p:sp>
      <p:sp>
        <p:nvSpPr>
          <p:cNvPr id="4915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177,121 children and 27,235 teens or a total of 204,356 (2012 summer reading program)</a:t>
            </a:r>
          </a:p>
          <a:p>
            <a:r>
              <a:rPr lang="en-US" smtClean="0"/>
              <a:t>171,168 children and 26,699 teens or a total of 197,867 (2011 summer reading program)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sz="half" idx="13"/>
          </p:nvPr>
        </p:nvSpPr>
        <p:spPr bwMode="auto">
          <a:xfrm>
            <a:off x="714375" y="2438400"/>
            <a:ext cx="3124200" cy="1676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Purpose</a:t>
            </a:r>
          </a:p>
          <a:p>
            <a:r>
              <a:rPr lang="en-US" smtClean="0"/>
              <a:t>Goals</a:t>
            </a:r>
          </a:p>
          <a:p>
            <a:r>
              <a:rPr lang="en-US" smtClean="0"/>
              <a:t>Funding</a:t>
            </a:r>
          </a:p>
        </p:txBody>
      </p:sp>
      <p:sp>
        <p:nvSpPr>
          <p:cNvPr id="22530" name="Title 1"/>
          <p:cNvSpPr>
            <a:spLocks noGrp="1"/>
          </p:cNvSpPr>
          <p:nvPr>
            <p:ph type="title"/>
          </p:nvPr>
        </p:nvSpPr>
        <p:spPr bwMode="auto">
          <a:xfrm>
            <a:off x="228600" y="152400"/>
            <a:ext cx="86106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About the Summer Reading Program</a:t>
            </a:r>
          </a:p>
        </p:txBody>
      </p:sp>
      <p:pic>
        <p:nvPicPr>
          <p:cNvPr id="22531" name="Picture 2" descr="Girl reading book outdoors"/>
          <p:cNvPicPr>
            <a:picLocks noChangeAspect="1" noChangeArrowheads="1"/>
          </p:cNvPicPr>
          <p:nvPr/>
        </p:nvPicPr>
        <p:blipFill>
          <a:blip r:embed="rId3"/>
          <a:srcRect/>
          <a:stretch>
            <a:fillRect/>
          </a:stretch>
        </p:blipFill>
        <p:spPr bwMode="auto">
          <a:xfrm>
            <a:off x="53913088" y="-26008013"/>
            <a:ext cx="1828800" cy="1828800"/>
          </a:xfrm>
          <a:prstGeom prst="rect">
            <a:avLst/>
          </a:prstGeom>
          <a:noFill/>
          <a:ln w="9525">
            <a:noFill/>
            <a:miter lim="800000"/>
            <a:headEnd/>
            <a:tailEnd/>
          </a:ln>
        </p:spPr>
      </p:pic>
      <p:pic>
        <p:nvPicPr>
          <p:cNvPr id="22532" name="Picture 4" descr="Girl reading book outdoors"/>
          <p:cNvPicPr>
            <a:picLocks noChangeAspect="1" noChangeArrowheads="1"/>
          </p:cNvPicPr>
          <p:nvPr/>
        </p:nvPicPr>
        <p:blipFill>
          <a:blip r:embed="rId3"/>
          <a:srcRect/>
          <a:stretch>
            <a:fillRect/>
          </a:stretch>
        </p:blipFill>
        <p:spPr bwMode="auto">
          <a:xfrm>
            <a:off x="54065488" y="-25855613"/>
            <a:ext cx="1828800" cy="1828800"/>
          </a:xfrm>
          <a:prstGeom prst="rect">
            <a:avLst/>
          </a:prstGeom>
          <a:noFill/>
          <a:ln w="9525">
            <a:noFill/>
            <a:miter lim="800000"/>
            <a:headEnd/>
            <a:tailEnd/>
          </a:ln>
        </p:spPr>
      </p:pic>
      <p:pic>
        <p:nvPicPr>
          <p:cNvPr id="22533" name="Picture 6" descr="Girl reading book outdoors"/>
          <p:cNvPicPr>
            <a:picLocks noChangeAspect="1" noChangeArrowheads="1"/>
          </p:cNvPicPr>
          <p:nvPr/>
        </p:nvPicPr>
        <p:blipFill>
          <a:blip r:embed="rId3"/>
          <a:srcRect/>
          <a:stretch>
            <a:fillRect/>
          </a:stretch>
        </p:blipFill>
        <p:spPr bwMode="auto">
          <a:xfrm>
            <a:off x="54217888" y="-25703213"/>
            <a:ext cx="1828800" cy="1828800"/>
          </a:xfrm>
          <a:prstGeom prst="rect">
            <a:avLst/>
          </a:prstGeom>
          <a:noFill/>
          <a:ln w="9525">
            <a:noFill/>
            <a:miter lim="800000"/>
            <a:headEnd/>
            <a:tailEnd/>
          </a:ln>
        </p:spPr>
      </p:pic>
      <p:pic>
        <p:nvPicPr>
          <p:cNvPr id="22534" name="Picture 8"/>
          <p:cNvPicPr>
            <a:picLocks noChangeAspect="1" noChangeArrowheads="1"/>
          </p:cNvPicPr>
          <p:nvPr/>
        </p:nvPicPr>
        <p:blipFill>
          <a:blip r:embed="rId4"/>
          <a:srcRect/>
          <a:stretch>
            <a:fillRect/>
          </a:stretch>
        </p:blipFill>
        <p:spPr bwMode="auto">
          <a:xfrm>
            <a:off x="3429000" y="1563688"/>
            <a:ext cx="3771900" cy="2795587"/>
          </a:xfrm>
          <a:prstGeom prst="rect">
            <a:avLst/>
          </a:prstGeom>
          <a:noFill/>
          <a:ln w="9525">
            <a:noFill/>
            <a:miter lim="800000"/>
            <a:headEnd/>
            <a:tailEnd/>
          </a:ln>
        </p:spPr>
      </p:pic>
      <p:pic>
        <p:nvPicPr>
          <p:cNvPr id="22535" name="Picture 10"/>
          <p:cNvPicPr>
            <a:picLocks noChangeAspect="1" noChangeArrowheads="1"/>
          </p:cNvPicPr>
          <p:nvPr/>
        </p:nvPicPr>
        <p:blipFill>
          <a:blip r:embed="rId5"/>
          <a:srcRect l="20985" t="11197" r="60814" b="81274"/>
          <a:stretch>
            <a:fillRect/>
          </a:stretch>
        </p:blipFill>
        <p:spPr bwMode="auto">
          <a:xfrm>
            <a:off x="762000" y="4533900"/>
            <a:ext cx="3048000" cy="1230313"/>
          </a:xfrm>
          <a:prstGeom prst="rect">
            <a:avLst/>
          </a:prstGeom>
          <a:noFill/>
          <a:ln w="9525">
            <a:noFill/>
            <a:miter lim="800000"/>
            <a:headEnd/>
            <a:tailEnd/>
          </a:ln>
        </p:spPr>
      </p:pic>
      <p:sp>
        <p:nvSpPr>
          <p:cNvPr id="22536" name="AutoShape 12" descr="data:image/jpeg;base64,/9j/4AAQSkZJRgABAQAAAQABAAD/2wCEAAkGBxQSEhUUEhQVFRQXGSEaGBgYGCAcIBkeHyAdHiIgHR8aISggHyElHh8UJDIiJSkrMC4uGCAzODMsNygtLiwBCgoKDg0OFxAPGzcmHx4uNi83MDc3Nzc1Nzc3Nyw4LCw3MTErLCw4NCwrMCwtLC8rLC43Ky0sLCw3LDA3LCwsLP/AABEIAGQA8AMBIgACEQEDEQH/xAAcAAACAwEBAQEAAAAAAAAAAAAABwUGCAQDAgH/xABFEAABAwIDBQMHCAgGAwEAAAABAgMRAAQFEiEGBxMxURRBcSJhcoGRodEVMjRCUlOSsRYjMzVUk7LBCENic3SCs8LhJP/EABsBAQEAAgMBAAAAAAAAAAAAAAABBQYCAwQH/8QAKREBAAIBAgQGAQUAAAAAAAAAAAECAwQRBRIhQRMxM1Fx0QY0YYGR8f/aAAwDAQACEQMRAD8AeNFFFAUUUUBRRRQFFFFAUUUUBRRRQFFFFAUUUUBRRRQFFFFAUUUUBRRRQFFcGL4uzaoC31hCScoJ616WGJNPCWnELH+kg03cuS3LzbdPd11GYljKGtB5Sug7vE1xY/iykqLaNOp8elVJ+/bTzUPVr+VYTWcRyzecOkrNrR5ztvt/D0UxY6V8TPaIj952T7eKuOOozGBmGg0FW6lazj6ELSoJUqDPSat2A7WpuneGG1JMEySDyr2cL0mspS99TWes93k1HEdHe9aYbxPbpv8ASyUUUV71FFFFAUUUUBRRRQFFFFAUUUUBRRRQFFFFAUUUUBRRRQFFFFAV8OuBIKlGAOZPdX3UftB9Hd9GuGS3LWbe0OeOvNaK+8qRvZxFp20QG3EqPFBgHzGlVavqbUFtqUhQ70mD7qs+1X7EemPyNVSvBgzzmrzzGzdtDp64cPh+cbp5e1jzqofUTyGYaT6Uc660KBEjkaqC+dWTCf2Sa2rRVrXHEVjbfq+bflugx47ePXzm223bv/Xl2dlWXd79MHoK/tVaqy7vfpg9BX9q79R6Vvhqug/U4/lfP0ls/wCKt/5qfjXtaY3bOqCGn2VqPJKXEk+wGs77ydjEYY4yhDqneKlSiVJAiCBpHjV53NbFoCWcR4qs5C08OBl5xz591YBvRvVGv4/aoUUruWEqBgpLiQQfOCakqRe+DYlFvxL4OqUp54SgpECR3Hn3UDgTtHaEwLpgk6D9an4173uLsMkJeeabURIC1hJI66mkFuu2GbxHiOLdU2WHEEBKQc31tZ8Kvm+fZNDzSr0uKCmG4CABCpUOZ50F5/SWz/irf+an411WeKMvaNPNuH/QsK/I1m7dzsijE33GluKbCG88pAM6xGtce0+Frwm+Uhp2XGYWhxIynUSAQCfWJ1orT97ftMgKecQ2CYBWoJBPTWuP9JbP+Kt/5qfjUJtFs2nGLK3Dq1MyEunKAdSnlr41nnBcMS/dtW5JSlx0NlQAkAmJojUbe0Voowm5YJPIB1PxqTFZ33jbt04ayh5D/FSpeQpWkAyQTIjQjTlFXjcPjbr1u8w4oqDCk5CeYSsK8n1FJjxoGRe3rbKczriG0zErUEiekmuL9JbP+Kt/5qfjUft/s43fWpbdcU0hB4hUkA/Nk8jWZbeyU4068gS21kznpxCUp9sH2UGsLPGbd1WRp9pxXPKlaVH2A173t80yAp5xDaSYBWoJBPSTSh3F7PNKm9S6riIKmlNwIEwQZ56iKYe3OyaMTYSytxTYSsLlIB5AiNfGg7v0ls/4q3/mp+NfTe0VoogJuWCTyAdTr76y5hWGB67RbkkBT3DzAaxmKZjrpVu3i7tk4ayh5D5dSpeQpWkAydQRGh5HSKK0K46lKSpRASBJJMADrNRv6S2f8Vb/AM1Pxpcbmb9y8srqzdUrKgBKFcylLgUI16EGPGqJvD2CVhamylRdYWICykAhQ+qY6jUeBojQ7eN2ykKWLhkoTGZQcTCZ5SZgTXl+ktn/ABVv/NT8aT+x+G2asDvFLfWkKKS8MqZQpGqQkd+fSJqubu9hFYopzMotMtiFLABJUfqieg1PiOtBpVpwKAUkhSSJBBkEdQa4toPo7vo17YXZhhltoHMG0BM9YETXjtB9Hd9GurP6dviXbh9SvzBN7VfsR6f9jVTq643ZKebCUxIVOtVW7w1xrVSTHUaisRoclfD5d+resNo22Ry+dWTCf2Sara+dMLZHZV+4t0LTlSg8lKPPXoK3PT3rTHWbT2aF+V4b5cfLjjeef7RtWXd79MHoK/tUqzu8+2/6ko/uT/apfAtkU2rwdS6pWhEFI746UzarFalqxLUtHwzU0zUvavSJ94+y1/xB/SLT/bX/AFJq87nP3Uz4q/qNJneDtp8qONL4XC4SVJjPmmSDPIRyqc2P3q9gtUW/ZuJknyuJEySeWU1iG2GC3vKnE/k/sx/alvicToCZy5fNymuXf1+70f7yfyNLfZTFO1Y8y/lycV8qyzMSlWk99TG97bftCnLHg5eC8DxM85oH2Y059aCc/wAPX7O89NH9KquO9T913Xof3FJvdpt18nFbfB4vHcQJz5cv1eUGec1fd9W13AQbHhZuO1PEzRlhQ7o19tAsNhcKvLl5xFi7wnAiVHNllM8pHnrwxOwdsLwC/Y4ygQtSFrMOg/69Z9fSujYLa75MecdDXFzoyRmyxrM8jX1tFjFzjV2laGJXlyIbblUAGdVEefUmg0jgeJN3LDbzXzHEhSR083q5VlnCmXV3aEsKyPKdhtUxlUToZp5YhixwDDLVCm+MoEIVCsupBUSDB76RWD4mGLpu4y5uG4HMsxMGYmKDv22ZvGbgtX7q3HEAEEqzDKe9PIdx9lP/AHc7PMWdmngL4vFAcU79uRp4ADkKom8C2+VcLZxNDeRxsElIOaWydddJggHl1qI3XbxF2/BsVN8RK3QlCs8FAWdREGQDqOXOgY+97Fez4a6AYU7Daf8Atz900lcDx8s2FzadjW52kzxhm8mAAmAEGQmCefea7t6W2ysQWGeHwk27jg+dmzqByBXIRACtP9VXzZbeIlOFPOotsqbPI2EcT58gazl076Cs7hsW4d46wTo8gEekgn8wo+yn1WTcOxvs96m6aTlyulxKJ5JJPkz0gxNO253n5MNavuzTxHS3w+JyjNrOXzdKISFmy4u9ysqyul9QQqYhWcwZrs23ZvWrgtX7i3XECQSrMIPenkNY91R+GYpwbpFxlzZXeJlmJ8omJ9fOmpt9bfK2Fs4k23kdazEpBzS3METpMEBXLr1oq97udnmLOzT2dfFDsOKdiM8jTTuAGkVL7RYK3eW7jDo8lY596T3KHnB1pLbrN4S7fg2Km+IhboSheeMgWYIiDIB1HKmzt1tN8nWpuOHxYUlOXNl5mOcGiM0OWTiHl2oXqXQ0TqEqUFZUkjoCZ80mtSbMYE3Y2zdu1yQNT9pR5qPiay49iea67Tlj9cHcs9F54mPVMVpHYDaz5Tt1PcLhZVlOXNm5d8wKKs9cuJ2xcaWgQCoQJrqoqWrFomJ7lZmsxMdi/uNlrhI0CV+ifjUO60pByqSUnoRFNivC7s0OjK4kKHn/ALVisvCaT6c7Mri4tePUjcksU2eQ5qiEL9x8R3eIpo7vGFN4ewlQhQBn2mozGtllNytklSe9PePDrVh2X+jN+B/M126LLqKzODN5R1j/AFy1+THlwxek9/tK0UUVkWHc/YWvu0fhHwo7C192j8I+FdFFB4Is2wZCEAjkQkULs2yZLaCTzJSK96KDnFi392j8I+FfbtshWqkJUfOAfzr1rlxR1aWXFNiVhBKREyQNNO/Wg+uwtfdo/CPhXq0ylOiUhI8wj8qQF3vTxZlWR5Lba4BKVNQdfMTVpwHa3FnrO6eUzK0oQq3hkwvMTMCfK0igazrKVaKSFDzifzry7C192j8I+FIhrefi6nOClCFOyRwwzKpHMRPdVu2q2oxVli0WwySpbJXcfqicihHPXydM2lAzktJAygAJ6AaeyvNNk2CCG0Ajl5I+FISy3q4q8oIaDbizySlqSfAA0wsVx3Ek4Uw+2yTeKUA4jhzAOafJnTkKC8Gxb+7R+EfCvpNqgAgITB5jKIPjSCTvYxQr4YDWfNly8LXNMZYnnOkV1Xm8zF7Yp7QylE8gtkpzRzgzQPHsLX3aPwj4V9G1RGXInLzjKI9lVrd7tknE2FLyht1s5XEAyBPIg9DUbvC3kt4coMtID1wRJTMJQO4qI1k9wHuoLr2Fr7tH4R8K9UtJAygAJ6Rp7KQ1nt/jVzK7dsrSD/lsynwnvr8uN8V+lvhlttD6VeUopPKORQeRmDM+qgeybJsGQ2gEd+UfCvR1pKhCgFDoRP51RNodor8YZaXFo3xH3SjiBLeYQUKJMTpqE+2lyd7OKBeQ8LPmy5eFrmmIiec6RQPzsLX3aPwj4V6tMpSISkJHmEflVBwDHsScw26efZKbtskMo4UZhlSR5M66lXspf3m9TFWVlDqW21jmlTUEeqaDQNFULY3bZy+w55xIHbGUkKQkTKoJSQnoqOXUEUvnd5uMIcDK20JeMQ2WfKM8tJ76B/UUun9oMTGFIfDJ7YXMqkcI/Nk65Z6RrVAd3sYolZQrhBYOUpLWoPKInnQaEr8SkDkIqm7tcXv7lDxxBotqSsBscPJII1589ar+8vbDEbK4PZ2x2YJSS4puQFHSM0+FA06KzwN72JHQFmf9v/7Tc3dYpeXFutV+2W3Q4QAUZPJgax4zQUrbTeBdvXpsMM0UlWQrAlSlj5wE6JCe866g9K5catMew9rtKrzjIRqtOigkecFIkeBqF2CeTZ464m5ISc7rcqP1lKkGT9oR+IU5NvcQbYsLhTqgAW1JAP1iQQAOtBB7O7UO4vh7vZlC3vEwhR5hCjqFDTkRPvFLjBsXxi5vVWSMQUHElQKilOXyOfJE1Nf4ebRea7d/y4Q3PVQzKPsBHtFVfCcIcusZfZafXbLLjp4iBJEHlzHPxoq4WasYtcTtWLm6cfaWQVlKBkjXRRyCPbThqPwCwXb27bTjqnloEFxXNXnOp/OpCiE3v/wb6Pdp5atOevykn3LHrFSW7HawIwZ1Th8qzCh4iMyPh6jV222wbtli+x9ZSCUekNU+8Csu2uKLbZebSYQ8E8QdQglQ/M0U0dwmGKdfubx3UiEAnvWuVLPsy+2m/jn0Z/8A2l/0moTdngvZMOZQRC1DiL8Va+7SpTaS8bRbupW4hJU2uApQBOh5Tz7qIz5ua/edt6Kv6a0xWZN0LyUYjbqWoJSEmSowPm9TWk137QQFlxAQeSioQfAzFBlg3gZxBTqgSG7payBzIDqjp56tu8beS3iLCWGmFISFBalrInTkEgddZM1VrXKcT8rKUG7VM8iOKefdEVcN8+zLTam7u1COA5+rXkjKFjkdNPKEjxHnoqxbjsBdt2ri6dSUpdSkISRBKUZjm80kwPClTbA39+niK1uHwFHvAUqPcnT1U8t2O17d3ZJQ+4kPN/qlhSgCv7KhPOR7waSGNWLuG36kxC2HQtueSgFZkHwOg9RoNS21u2w2EICUNoEADQJApfbd4PhmJltZvWWXESM6VIJUk9xk6wdQfGrBhW19nf2xKX0N50EKStQCkSIOh6a61nzbDC7S1dDVo+q4SkHiLVEA9wSU89Jk0RpTZYsi3baYeQ8lpIQVJIPId8ExWb7v97K/5p/8tOPc/YCzw4OPlLZfXnGchOhEJ595Amk3dLHyqpUjL2wmZ0jic56UVqikHthhyLnaHgOTkcKUmOYlHP2xT0bvmlJK0uIKE81BQIHieQpI4tdNnaVtYWgozo8rMI+b15URXNnMTdwTEiHhog8N4D6yJ+cPDRQ9Yqy7Wuhe0lupJlJLJBHeDqCKmt9mzYfZRfsQotjK5lghSO5Uj7Jn1HzUstjn1LxCzzEnK4hInuSDoPAUVqess7UfvV//AJX/ALitQ3FwhsZlqSgdVEAe01lzaVwHFHlAgpNzIIOkZhrNBqcUpP8AEDjGVm3tgfnqLivBEAe9U+qmi3iTJSVB1spTopQWIHiZ0pEbZuoxPGw1xQllJDfEzCAkDMognTUyPGiIrb7Z9FsxYFBSVLYIdKSJCxCpMHnCj+GnzsNi/a7Fh76xQAr0hofeKUu2O7G0s7Rb7FypSwApKVFHlpnWIAJ9VSm4faBCG7i2dWlASoON5lATmkKAnzgH/saKn96+x1tcNm5UFJeSIKkEDMOigQQfz1pRbI4WL+4Q1cOvFA5eXMeGeY9VflFA8tq8JbtcIeZtgWkJRoUGFDUazznz0hew5SVJddSv7QXCvaBNFFBqLDf2Lff5CdT4CumiiiCsz49hLfy0tiDw1XSQR5lqBPvJoooNLgRypP79LBLr1qVTohfKOqeooooFicIQe9Xu+FMvaCwSdnrNszAUnp3Z/NRRRS1+SEdVe74U5dksHadwBTCwSgpcPdIIJII05ggUUUCmwLCUdptzKpDqD3faHmrQG2OyVtft/wD6EHMgeStJhSZ6Hp5jRRRGaccw9LLym0kqCe9UT7gB7qaW6vYS0eSLh5KnFCCEKIyA+iAJ9ZNFFFWHffaJcsmQqYD4OnoODv8AGkt8kI6q93wr9ooGPsdh6U4FiCBMKUqeX2EDp5qW/wAjo6q93woooNDbv7RJwq2bUMyC1lIPeDI1pF4HYpZxhtpE5W7rImTJhKyBJ8AKKKBwb57YOYflVMcVJ09fWkb8jo6q93woooLjs5hqBg+IpBMKWieXQeaqacHRylXu+FFFBcNvcOSpnDZKvJtYER1T5qqbGEIzo1V84dOo81FFB//Z"/>
          <p:cNvSpPr>
            <a:spLocks noChangeAspect="1" noChangeArrowheads="1"/>
          </p:cNvSpPr>
          <p:nvPr/>
        </p:nvSpPr>
        <p:spPr bwMode="auto">
          <a:xfrm>
            <a:off x="0" y="-153988"/>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22537" name="Picture 13"/>
          <p:cNvPicPr>
            <a:picLocks noChangeAspect="1" noChangeArrowheads="1"/>
          </p:cNvPicPr>
          <p:nvPr/>
        </p:nvPicPr>
        <p:blipFill>
          <a:blip r:embed="rId6"/>
          <a:srcRect/>
          <a:stretch>
            <a:fillRect/>
          </a:stretch>
        </p:blipFill>
        <p:spPr bwMode="auto">
          <a:xfrm>
            <a:off x="4548188" y="4533900"/>
            <a:ext cx="2652712"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Partners and Roles</a:t>
            </a:r>
          </a:p>
        </p:txBody>
      </p:sp>
      <p:pic>
        <p:nvPicPr>
          <p:cNvPr id="24578" name="Picture 2"/>
          <p:cNvPicPr>
            <a:picLocks noChangeAspect="1" noChangeArrowheads="1"/>
          </p:cNvPicPr>
          <p:nvPr/>
        </p:nvPicPr>
        <p:blipFill>
          <a:blip r:embed="rId3"/>
          <a:srcRect/>
          <a:stretch>
            <a:fillRect/>
          </a:stretch>
        </p:blipFill>
        <p:spPr bwMode="auto">
          <a:xfrm>
            <a:off x="5199063" y="4438650"/>
            <a:ext cx="2133600" cy="768350"/>
          </a:xfrm>
          <a:prstGeom prst="rect">
            <a:avLst/>
          </a:prstGeom>
          <a:noFill/>
          <a:ln w="9525">
            <a:noFill/>
            <a:miter lim="800000"/>
            <a:headEnd/>
            <a:tailEnd/>
          </a:ln>
        </p:spPr>
      </p:pic>
      <p:pic>
        <p:nvPicPr>
          <p:cNvPr id="24579" name="Picture 4" descr="EDVANTIA-LOGO_CMYK"/>
          <p:cNvPicPr>
            <a:picLocks noChangeAspect="1" noChangeArrowheads="1"/>
          </p:cNvPicPr>
          <p:nvPr/>
        </p:nvPicPr>
        <p:blipFill>
          <a:blip r:embed="rId4"/>
          <a:srcRect/>
          <a:stretch>
            <a:fillRect/>
          </a:stretch>
        </p:blipFill>
        <p:spPr bwMode="auto">
          <a:xfrm>
            <a:off x="752475" y="4419600"/>
            <a:ext cx="2676525" cy="685800"/>
          </a:xfrm>
          <a:prstGeom prst="rect">
            <a:avLst/>
          </a:prstGeom>
          <a:noFill/>
          <a:ln w="9525">
            <a:noFill/>
            <a:miter lim="800000"/>
            <a:headEnd/>
            <a:tailEnd/>
          </a:ln>
        </p:spPr>
      </p:pic>
      <p:pic>
        <p:nvPicPr>
          <p:cNvPr id="24580" name="Picture 3"/>
          <p:cNvPicPr>
            <a:picLocks noChangeAspect="1" noChangeArrowheads="1"/>
          </p:cNvPicPr>
          <p:nvPr/>
        </p:nvPicPr>
        <p:blipFill>
          <a:blip r:embed="rId5"/>
          <a:srcRect/>
          <a:stretch>
            <a:fillRect/>
          </a:stretch>
        </p:blipFill>
        <p:spPr bwMode="auto">
          <a:xfrm>
            <a:off x="1487488" y="3092450"/>
            <a:ext cx="1789112" cy="869950"/>
          </a:xfrm>
          <a:prstGeom prst="rect">
            <a:avLst/>
          </a:prstGeom>
          <a:noFill/>
          <a:ln w="9525">
            <a:noFill/>
            <a:miter lim="800000"/>
            <a:headEnd/>
            <a:tailEnd/>
          </a:ln>
        </p:spPr>
      </p:pic>
      <p:pic>
        <p:nvPicPr>
          <p:cNvPr id="24581" name="Picture 4"/>
          <p:cNvPicPr>
            <a:picLocks noChangeAspect="1" noChangeArrowheads="1"/>
          </p:cNvPicPr>
          <p:nvPr/>
        </p:nvPicPr>
        <p:blipFill>
          <a:blip r:embed="rId6"/>
          <a:srcRect/>
          <a:stretch>
            <a:fillRect/>
          </a:stretch>
        </p:blipFill>
        <p:spPr bwMode="auto">
          <a:xfrm>
            <a:off x="4495800" y="3114675"/>
            <a:ext cx="3879850" cy="596900"/>
          </a:xfrm>
          <a:prstGeom prst="rect">
            <a:avLst/>
          </a:prstGeom>
          <a:noFill/>
          <a:ln w="9525">
            <a:noFill/>
            <a:miter lim="800000"/>
            <a:headEnd/>
            <a:tailEnd/>
          </a:ln>
        </p:spPr>
      </p:pic>
      <p:pic>
        <p:nvPicPr>
          <p:cNvPr id="24582" name="Picture 5"/>
          <p:cNvPicPr>
            <a:picLocks noChangeAspect="1" noChangeArrowheads="1"/>
          </p:cNvPicPr>
          <p:nvPr/>
        </p:nvPicPr>
        <p:blipFill>
          <a:blip r:embed="rId7"/>
          <a:srcRect/>
          <a:stretch>
            <a:fillRect/>
          </a:stretch>
        </p:blipFill>
        <p:spPr bwMode="auto">
          <a:xfrm>
            <a:off x="954088" y="1612900"/>
            <a:ext cx="2273300" cy="947738"/>
          </a:xfrm>
          <a:prstGeom prst="rect">
            <a:avLst/>
          </a:prstGeom>
          <a:noFill/>
          <a:ln w="9525">
            <a:noFill/>
            <a:miter lim="800000"/>
            <a:headEnd/>
            <a:tailEnd/>
          </a:ln>
        </p:spPr>
      </p:pic>
      <p:pic>
        <p:nvPicPr>
          <p:cNvPr id="24583" name="Picture 6"/>
          <p:cNvPicPr>
            <a:picLocks noChangeAspect="1" noChangeArrowheads="1"/>
          </p:cNvPicPr>
          <p:nvPr/>
        </p:nvPicPr>
        <p:blipFill>
          <a:blip r:embed="rId8"/>
          <a:srcRect/>
          <a:stretch>
            <a:fillRect/>
          </a:stretch>
        </p:blipFill>
        <p:spPr bwMode="auto">
          <a:xfrm>
            <a:off x="4911725" y="1646238"/>
            <a:ext cx="30480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sz="half"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Compares reading outcomes of SRP participants with those of a group of nonparticipants</a:t>
            </a:r>
          </a:p>
          <a:p>
            <a:r>
              <a:rPr lang="en-US" smtClean="0"/>
              <a:t>Securing data from Evanced Solutions and Virginia Department of Education</a:t>
            </a:r>
          </a:p>
          <a:p>
            <a:r>
              <a:rPr lang="en-US" smtClean="0"/>
              <a:t>Site visits to a sample of participating libraries</a:t>
            </a:r>
          </a:p>
          <a:p>
            <a:r>
              <a:rPr lang="en-US" smtClean="0"/>
              <a:t>Longitudinal follow-up</a:t>
            </a:r>
          </a:p>
          <a:p>
            <a:endParaRPr lang="en-US" smtClean="0"/>
          </a:p>
        </p:txBody>
      </p:sp>
      <p:sp>
        <p:nvSpPr>
          <p:cNvPr id="26626"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Evaluation Design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sz="half"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How to children and teens participate in the SRP?</a:t>
            </a:r>
          </a:p>
          <a:p>
            <a:r>
              <a:rPr lang="en-US" smtClean="0"/>
              <a:t>What influence does the SRP have on participants’ reading outcomes?</a:t>
            </a:r>
          </a:p>
          <a:p>
            <a:r>
              <a:rPr lang="en-US" smtClean="0"/>
              <a:t>Do children and teens of different backgrounds experience the program and its outcomes differently?</a:t>
            </a:r>
          </a:p>
          <a:p>
            <a:r>
              <a:rPr lang="en-US" smtClean="0"/>
              <a:t>What is the long-term impact of participation in the SRP on children and teen reading outcomes?</a:t>
            </a:r>
          </a:p>
          <a:p>
            <a:endParaRPr lang="en-US" smtClean="0"/>
          </a:p>
        </p:txBody>
      </p:sp>
      <p:sp>
        <p:nvSpPr>
          <p:cNvPr id="28674"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Evaluation Questions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1663</Words>
  <Application>Microsoft Office PowerPoint</Application>
  <PresentationFormat>On-screen Show (4:3)</PresentationFormat>
  <Paragraphs>146</Paragraphs>
  <Slides>14</Slides>
  <Notes>13</Notes>
  <HiddenSlides>0</HiddenSlides>
  <MMClips>0</MMClips>
  <ScaleCrop>false</ScaleCrop>
  <HeadingPairs>
    <vt:vector size="6" baseType="variant">
      <vt:variant>
        <vt:lpstr>Fonts Used</vt:lpstr>
      </vt:variant>
      <vt:variant>
        <vt:i4>4</vt:i4>
      </vt:variant>
      <vt:variant>
        <vt:lpstr>Design Template</vt:lpstr>
      </vt:variant>
      <vt:variant>
        <vt:i4>7</vt:i4>
      </vt:variant>
      <vt:variant>
        <vt:lpstr>Slide Titles</vt:lpstr>
      </vt:variant>
      <vt:variant>
        <vt:i4>14</vt:i4>
      </vt:variant>
    </vt:vector>
  </HeadingPairs>
  <TitlesOfParts>
    <vt:vector size="25" baseType="lpstr">
      <vt:lpstr>Calibri</vt:lpstr>
      <vt:lpstr>Arial</vt:lpstr>
      <vt:lpstr>Cambria</vt:lpstr>
      <vt:lpstr>Wingdings</vt:lpstr>
      <vt:lpstr>Custom Design</vt:lpstr>
      <vt:lpstr>Office Theme</vt:lpstr>
      <vt:lpstr>Custom Design</vt:lpstr>
      <vt:lpstr>Office Theme</vt:lpstr>
      <vt:lpstr>Office Theme</vt:lpstr>
      <vt:lpstr>Office Theme</vt:lpstr>
      <vt:lpstr>Office Theme</vt:lpstr>
      <vt:lpstr>Evaluating the Library of Virginia’s Summer Reading Program</vt:lpstr>
      <vt:lpstr>Housekeeping</vt:lpstr>
      <vt:lpstr>Virginia Public Libraries</vt:lpstr>
      <vt:lpstr>Virginia Population</vt:lpstr>
      <vt:lpstr>Summer Reading Program</vt:lpstr>
      <vt:lpstr>About the Summer Reading Program</vt:lpstr>
      <vt:lpstr>Partners and Roles</vt:lpstr>
      <vt:lpstr>Evaluation Design</vt:lpstr>
      <vt:lpstr>Evaluation Questions</vt:lpstr>
      <vt:lpstr>Protection of Data</vt:lpstr>
      <vt:lpstr>Key Products</vt:lpstr>
      <vt:lpstr>Alignment with National Efforts</vt:lpstr>
      <vt:lpstr>Q&amp;A</vt:lpstr>
      <vt:lpstr>Contact Information</vt:lpstr>
    </vt:vector>
  </TitlesOfParts>
  <Company>Edvantia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Vieweg</dc:creator>
  <cp:lastModifiedBy>ifs22741</cp:lastModifiedBy>
  <cp:revision>124</cp:revision>
  <cp:lastPrinted>2012-10-19T20:57:04Z</cp:lastPrinted>
  <dcterms:created xsi:type="dcterms:W3CDTF">2011-12-15T19:31:46Z</dcterms:created>
  <dcterms:modified xsi:type="dcterms:W3CDTF">2013-07-08T17:44:57Z</dcterms:modified>
</cp:coreProperties>
</file>